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4" r:id="rId4"/>
  </p:sldMasterIdLst>
  <p:notesMasterIdLst>
    <p:notesMasterId r:id="rId36"/>
  </p:notesMasterIdLst>
  <p:sldIdLst>
    <p:sldId id="277" r:id="rId5"/>
    <p:sldId id="465" r:id="rId6"/>
    <p:sldId id="466" r:id="rId7"/>
    <p:sldId id="464" r:id="rId8"/>
    <p:sldId id="468" r:id="rId9"/>
    <p:sldId id="467" r:id="rId10"/>
    <p:sldId id="469" r:id="rId11"/>
    <p:sldId id="470" r:id="rId12"/>
    <p:sldId id="471" r:id="rId13"/>
    <p:sldId id="446" r:id="rId14"/>
    <p:sldId id="441" r:id="rId15"/>
    <p:sldId id="444" r:id="rId16"/>
    <p:sldId id="278" r:id="rId17"/>
    <p:sldId id="272" r:id="rId18"/>
    <p:sldId id="450" r:id="rId19"/>
    <p:sldId id="288" r:id="rId20"/>
    <p:sldId id="291" r:id="rId21"/>
    <p:sldId id="289" r:id="rId22"/>
    <p:sldId id="347" r:id="rId23"/>
    <p:sldId id="451" r:id="rId24"/>
    <p:sldId id="452" r:id="rId25"/>
    <p:sldId id="290" r:id="rId26"/>
    <p:sldId id="358" r:id="rId27"/>
    <p:sldId id="359" r:id="rId28"/>
    <p:sldId id="360" r:id="rId29"/>
    <p:sldId id="453" r:id="rId30"/>
    <p:sldId id="459" r:id="rId31"/>
    <p:sldId id="460" r:id="rId32"/>
    <p:sldId id="440" r:id="rId33"/>
    <p:sldId id="463" r:id="rId34"/>
    <p:sldId id="4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CF3"/>
    <a:srgbClr val="D1E4F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DE52A-E115-4349-A5A4-F5F1307887B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principal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0212-0EB1-4566-BDFD-C8AEB5BF2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1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0E6CC-D7DA-4EDF-B02E-7ECA58FD1C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8836-F176-5E9E-42E8-4B23FE05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EA1FB-47AF-A4A5-3D09-D68B9E158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90C9-1652-C809-F07C-20043DB1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A77D-5415-1DA4-165E-8E6E0D67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6B5C8-37D8-5D19-8FE6-F88FB7B9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2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02FC-E41B-15D5-BBD9-003CA840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A24F4-6976-7FE5-B34C-C3F7A1625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BB16-67A4-5564-F996-D6409717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52AD-8A79-3DA3-7F82-BD7FDDF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13D9-1A6E-077C-3E15-D219E144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93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74E8D-E14C-8B61-EFF0-A40F3C88F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59904-0DFA-489B-FA1D-77C3B3C7E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E882-11AA-21E2-E107-1C45B8D3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5614-ED45-4C70-FE72-37B62EC2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5333D-2CAF-2E6F-22B4-C5A61A5E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0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ntroductory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2"/>
          </p:nvPr>
        </p:nvSpPr>
        <p:spPr bwMode="auto">
          <a:xfrm>
            <a:off x="6926097" y="2660916"/>
            <a:ext cx="5251451" cy="41970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 bwMode="auto">
          <a:xfrm>
            <a:off x="1" y="2660915"/>
            <a:ext cx="7968208" cy="2759075"/>
          </a:xfrm>
          <a:prstGeom prst="rect">
            <a:avLst/>
          </a:prstGeom>
          <a:solidFill>
            <a:srgbClr val="8A3D72"/>
          </a:solidFill>
        </p:spPr>
        <p:txBody>
          <a:bodyPr anchor="ctr"/>
          <a:lstStyle>
            <a:lvl1pPr marL="731520" indent="0">
              <a:lnSpc>
                <a:spcPct val="100000"/>
              </a:lnSpc>
              <a:spcBef>
                <a:spcPts val="4800"/>
              </a:spcBef>
              <a:spcAft>
                <a:spcPts val="18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4250"/>
            </a:lvl2pPr>
            <a:lvl3pPr algn="l">
              <a:defRPr sz="100">
                <a:solidFill>
                  <a:schemeClr val="bg1"/>
                </a:solidFill>
              </a:defRPr>
            </a:lvl3pPr>
          </a:lstStyle>
          <a:p>
            <a:pPr marL="1249605" marR="0" lvl="2" indent="0" algn="l" defTabSz="121914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600">
                <a:latin typeface="+mj-lt"/>
              </a:rPr>
              <a:t>Chapter Text style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07435" y="1603639"/>
            <a:ext cx="9217024" cy="98658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Chapter heading style</a:t>
            </a: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1775520" y="6344240"/>
            <a:ext cx="8640960" cy="44513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ro-RO"/>
              <a:t>LOREM IPSUM</a:t>
            </a:r>
            <a:r>
              <a:rPr lang="en-US"/>
              <a:t>   -   </a:t>
            </a:r>
            <a:fld id="{C37B98BA-8441-4BED-8BAF-9B8A8D5267A7}" type="slidenum">
              <a:rPr lang="el-GR"/>
              <a:t>‹#›</a:t>
            </a:fld>
            <a:endParaRPr lang="el-GR"/>
          </a:p>
        </p:txBody>
      </p:sp>
      <p:cxnSp>
        <p:nvCxnSpPr>
          <p:cNvPr id="8" name="Ευθεία γραμμή σύνδεσης 5"/>
          <p:cNvCxnSpPr>
            <a:cxnSpLocks/>
          </p:cNvCxnSpPr>
          <p:nvPr userDrawn="1"/>
        </p:nvCxnSpPr>
        <p:spPr bwMode="auto">
          <a:xfrm>
            <a:off x="0" y="2660915"/>
            <a:ext cx="12192000" cy="0"/>
          </a:xfrm>
          <a:prstGeom prst="line">
            <a:avLst/>
          </a:prstGeom>
          <a:ln w="28575">
            <a:solidFill>
              <a:srgbClr val="8A3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272463" y="1028735"/>
            <a:ext cx="1953684" cy="14393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095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06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5">
            <a:extLst>
              <a:ext uri="{FF2B5EF4-FFF2-40B4-BE49-F238E27FC236}">
                <a16:creationId xmlns:a16="http://schemas.microsoft.com/office/drawing/2014/main" id="{4DF3D047-55F9-41A3-BF51-439609CD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344240"/>
            <a:ext cx="8640960" cy="4451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o-RO" dirty="0"/>
              <a:t>LOREM IPSUM</a:t>
            </a:r>
            <a:r>
              <a:rPr lang="en-US" dirty="0"/>
              <a:t>   -   </a:t>
            </a:r>
            <a:fld id="{C37B98BA-8441-4BED-8BAF-9B8A8D5267A7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2" name="Ευθεία γραμμή σύνδεσης 5">
            <a:extLst>
              <a:ext uri="{FF2B5EF4-FFF2-40B4-BE49-F238E27FC236}">
                <a16:creationId xmlns:a16="http://schemas.microsoft.com/office/drawing/2014/main" id="{EEA279FC-4543-41A6-AFBE-30DE25E2BC7E}"/>
              </a:ext>
            </a:extLst>
          </p:cNvPr>
          <p:cNvCxnSpPr/>
          <p:nvPr userDrawn="1"/>
        </p:nvCxnSpPr>
        <p:spPr>
          <a:xfrm>
            <a:off x="0" y="1124744"/>
            <a:ext cx="12192000" cy="0"/>
          </a:xfrm>
          <a:prstGeom prst="line">
            <a:avLst/>
          </a:prstGeom>
          <a:ln w="28575">
            <a:solidFill>
              <a:srgbClr val="8A3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5FA6DFA-6EAB-45C9-B1BE-73C0F20E65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6481" y="-266171"/>
            <a:ext cx="1919651" cy="16789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0933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5B6E2A9-0BF6-41A2-9372-F27DB8E0E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9088" y="441228"/>
            <a:ext cx="7825317" cy="587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kern="1200" dirty="0">
                <a:solidFill>
                  <a:srgbClr val="205D7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Chapter Heading style</a:t>
            </a:r>
          </a:p>
        </p:txBody>
      </p:sp>
      <p:sp>
        <p:nvSpPr>
          <p:cNvPr id="15" name="Θέση περιεχομένου 3">
            <a:extLst>
              <a:ext uri="{FF2B5EF4-FFF2-40B4-BE49-F238E27FC236}">
                <a16:creationId xmlns:a16="http://schemas.microsoft.com/office/drawing/2014/main" id="{FACF58EC-7E9F-4C22-A011-C8E2B5372D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1508787"/>
            <a:ext cx="10959008" cy="4608512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205D74"/>
              </a:buClr>
              <a:buFont typeface="Wingdings" panose="05000000000000000000" pitchFamily="2" charset="2"/>
              <a:buChar char="§"/>
              <a:defRPr sz="2667"/>
            </a:lvl1pPr>
            <a:lvl2pPr marL="990550" indent="-380981">
              <a:buClr>
                <a:srgbClr val="205D74"/>
              </a:buClr>
              <a:buFont typeface="Arial" panose="020B0604020202020204" pitchFamily="34" charset="0"/>
              <a:buChar char="•"/>
              <a:defRPr sz="2400"/>
            </a:lvl2pPr>
            <a:lvl3pPr marL="1523925" indent="-304784">
              <a:buClr>
                <a:srgbClr val="205D74"/>
              </a:buClr>
              <a:buFont typeface="Arial" panose="020B0604020202020204" pitchFamily="34" charset="0"/>
              <a:buChar char="•"/>
              <a:defRPr sz="2133"/>
            </a:lvl3pPr>
            <a:lvl4pPr marL="2133493" indent="-304784">
              <a:buClr>
                <a:srgbClr val="205D74"/>
              </a:buClr>
              <a:buFont typeface="Arial" panose="020B0604020202020204" pitchFamily="34" charset="0"/>
              <a:buChar char="•"/>
              <a:defRPr sz="1867"/>
            </a:lvl4pPr>
            <a:lvl5pPr marL="2743062" indent="-304784">
              <a:buClr>
                <a:srgbClr val="205D74"/>
              </a:buClr>
              <a:buFont typeface="Arial" panose="020B0604020202020204" pitchFamily="34" charset="0"/>
              <a:buChar char="•"/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Text style 1</a:t>
            </a:r>
            <a:endParaRPr lang="el-GR" dirty="0"/>
          </a:p>
          <a:p>
            <a:pPr lvl="1"/>
            <a:r>
              <a:rPr lang="en-US" dirty="0"/>
              <a:t>Text style 2</a:t>
            </a:r>
            <a:endParaRPr lang="el-GR" dirty="0"/>
          </a:p>
          <a:p>
            <a:pPr lvl="2"/>
            <a:r>
              <a:rPr lang="en-US" dirty="0"/>
              <a:t>Text style 3</a:t>
            </a:r>
            <a:endParaRPr lang="el-GR" dirty="0"/>
          </a:p>
          <a:p>
            <a:pPr lvl="3"/>
            <a:r>
              <a:rPr lang="en-US" dirty="0"/>
              <a:t>Text style 4</a:t>
            </a:r>
            <a:endParaRPr lang="el-GR" dirty="0"/>
          </a:p>
          <a:p>
            <a:pPr lvl="4"/>
            <a:r>
              <a:rPr lang="en-US" dirty="0"/>
              <a:t>Text style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5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e Page for Custom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5">
            <a:extLst>
              <a:ext uri="{FF2B5EF4-FFF2-40B4-BE49-F238E27FC236}">
                <a16:creationId xmlns:a16="http://schemas.microsoft.com/office/drawing/2014/main" id="{CF85BDEC-8963-40D3-81E6-D5AD7FAE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344240"/>
            <a:ext cx="8640960" cy="4451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o-RO" dirty="0"/>
              <a:t>LOREM IPSUM</a:t>
            </a:r>
            <a:r>
              <a:rPr lang="en-US" dirty="0"/>
              <a:t>   -   </a:t>
            </a:r>
            <a:fld id="{C37B98BA-8441-4BED-8BAF-9B8A8D5267A7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9" name="Ευθεία γραμμή σύνδεσης 5">
            <a:extLst>
              <a:ext uri="{FF2B5EF4-FFF2-40B4-BE49-F238E27FC236}">
                <a16:creationId xmlns:a16="http://schemas.microsoft.com/office/drawing/2014/main" id="{BBA8DB7E-D066-435F-B059-F07ACAC34888}"/>
              </a:ext>
            </a:extLst>
          </p:cNvPr>
          <p:cNvCxnSpPr/>
          <p:nvPr userDrawn="1"/>
        </p:nvCxnSpPr>
        <p:spPr>
          <a:xfrm>
            <a:off x="0" y="1124744"/>
            <a:ext cx="12192000" cy="0"/>
          </a:xfrm>
          <a:prstGeom prst="line">
            <a:avLst/>
          </a:prstGeom>
          <a:ln w="28575">
            <a:solidFill>
              <a:srgbClr val="8A3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1B716E1-5754-4275-B0E2-130942EE2F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6481" y="-266171"/>
            <a:ext cx="1919651" cy="16789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0933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44F87AD-7F1A-428E-89C3-EB2BF7D0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9088" y="441228"/>
            <a:ext cx="7825317" cy="587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67" b="1" kern="1200" dirty="0">
                <a:solidFill>
                  <a:srgbClr val="205D7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Chapter Heading style</a:t>
            </a:r>
          </a:p>
        </p:txBody>
      </p:sp>
    </p:spTree>
    <p:extLst>
      <p:ext uri="{BB962C8B-B14F-4D97-AF65-F5344CB8AC3E}">
        <p14:creationId xmlns:p14="http://schemas.microsoft.com/office/powerpoint/2010/main" val="100210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HAPTER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Θέση κειμένου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8A3D72"/>
                </a:solidFill>
                <a:latin typeface="+mj-lt"/>
              </a:defRPr>
            </a:lvl1pPr>
            <a:lvl2pPr marL="609570" indent="0">
              <a:buNone/>
              <a:defRPr sz="265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50" b="1"/>
            </a:lvl4pPr>
            <a:lvl5pPr marL="2438278" indent="0">
              <a:buNone/>
              <a:defRPr sz="2150" b="1"/>
            </a:lvl5pPr>
            <a:lvl6pPr marL="3047848" indent="0">
              <a:buNone/>
              <a:defRPr sz="2150" b="1"/>
            </a:lvl6pPr>
            <a:lvl7pPr marL="3657418" indent="0">
              <a:buNone/>
              <a:defRPr sz="2150" b="1"/>
            </a:lvl7pPr>
            <a:lvl8pPr marL="4266987" indent="0">
              <a:buNone/>
              <a:defRPr sz="2150" b="1"/>
            </a:lvl8pPr>
            <a:lvl9pPr marL="4876557" indent="0">
              <a:buNone/>
              <a:defRPr sz="2150" b="1"/>
            </a:lvl9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2" hasCustomPrompt="1"/>
          </p:nvPr>
        </p:nvSpPr>
        <p:spPr bwMode="auto"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205D74"/>
              </a:buClr>
              <a:buFont typeface="Wingdings"/>
              <a:buChar char="§"/>
              <a:defRPr sz="2650"/>
            </a:lvl1pPr>
            <a:lvl2pPr marL="990550" indent="-380981">
              <a:buClr>
                <a:srgbClr val="205D74"/>
              </a:buClr>
              <a:buFont typeface="Arial"/>
              <a:buChar char="•"/>
              <a:defRPr sz="2400"/>
            </a:lvl2pPr>
            <a:lvl3pPr marL="1523925" indent="-304784">
              <a:buClr>
                <a:srgbClr val="205D74"/>
              </a:buClr>
              <a:buFont typeface="Arial"/>
              <a:buChar char="•"/>
              <a:defRPr sz="2150"/>
            </a:lvl3pPr>
            <a:lvl4pPr marL="2133493" indent="-304784">
              <a:buClr>
                <a:srgbClr val="205D74"/>
              </a:buClr>
              <a:buFont typeface="Arial"/>
              <a:buChar char="•"/>
              <a:defRPr sz="1850"/>
            </a:lvl4pPr>
            <a:lvl5pPr marL="2743062" indent="-304784">
              <a:buClr>
                <a:srgbClr val="205D74"/>
              </a:buClr>
              <a:buFont typeface="Arial"/>
              <a:buChar char="•"/>
              <a:defRPr sz="18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en-US"/>
              <a:t>Text style 1</a:t>
            </a:r>
            <a:endParaRPr lang="el-GR"/>
          </a:p>
          <a:p>
            <a:pPr lvl="1">
              <a:defRPr/>
            </a:pPr>
            <a:r>
              <a:rPr lang="en-US"/>
              <a:t>Text style 2</a:t>
            </a:r>
            <a:endParaRPr lang="el-GR"/>
          </a:p>
          <a:p>
            <a:pPr lvl="2">
              <a:defRPr/>
            </a:pPr>
            <a:r>
              <a:rPr lang="en-US"/>
              <a:t>Text style 3</a:t>
            </a:r>
            <a:endParaRPr lang="el-GR"/>
          </a:p>
          <a:p>
            <a:pPr lvl="3">
              <a:defRPr/>
            </a:pPr>
            <a:r>
              <a:rPr lang="en-US"/>
              <a:t>Text style 4</a:t>
            </a:r>
            <a:endParaRPr lang="el-GR"/>
          </a:p>
          <a:p>
            <a:pPr lvl="4">
              <a:defRPr/>
            </a:pPr>
            <a:r>
              <a:rPr lang="en-US"/>
              <a:t>Text style 5</a:t>
            </a:r>
            <a:endParaRPr lang="el-GR"/>
          </a:p>
        </p:txBody>
      </p:sp>
      <p:sp>
        <p:nvSpPr>
          <p:cNvPr id="6" name="Θέση κειμένου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l-GR" sz="3200" b="1">
                <a:solidFill>
                  <a:srgbClr val="8A3D72"/>
                </a:solidFill>
                <a:latin typeface="+mj-lt"/>
                <a:ea typeface="+mn-ea"/>
                <a:cs typeface="+mn-cs"/>
              </a:defRPr>
            </a:lvl1pPr>
            <a:lvl2pPr marL="609570" indent="0">
              <a:buNone/>
              <a:defRPr sz="265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50" b="1"/>
            </a:lvl4pPr>
            <a:lvl5pPr marL="2438278" indent="0">
              <a:buNone/>
              <a:defRPr sz="2150" b="1"/>
            </a:lvl5pPr>
            <a:lvl6pPr marL="3047848" indent="0">
              <a:buNone/>
              <a:defRPr sz="2150" b="1"/>
            </a:lvl6pPr>
            <a:lvl7pPr marL="3657418" indent="0">
              <a:buNone/>
              <a:defRPr sz="2150" b="1"/>
            </a:lvl7pPr>
            <a:lvl8pPr marL="4266987" indent="0">
              <a:buNone/>
              <a:defRPr sz="2150" b="1"/>
            </a:lvl8pPr>
            <a:lvl9pPr marL="4876557" indent="0">
              <a:buNone/>
              <a:defRPr sz="2150" b="1"/>
            </a:lvl9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</p:txBody>
      </p:sp>
      <p:sp>
        <p:nvSpPr>
          <p:cNvPr id="7" name="Θέση περιεχομένου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205D74"/>
              </a:buClr>
              <a:buFont typeface="Wingdings"/>
              <a:buChar char="§"/>
              <a:defRPr lang="el-GR"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0" indent="-380981">
              <a:buClr>
                <a:srgbClr val="205D74"/>
              </a:buClr>
              <a:buFont typeface="Arial"/>
              <a:buChar char="•"/>
              <a:defRPr lang="el-GR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>
              <a:buClr>
                <a:srgbClr val="205D74"/>
              </a:buClr>
              <a:buFont typeface="Arial"/>
              <a:buChar char="•"/>
              <a:defRPr lang="el-GR" sz="2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>
              <a:buClr>
                <a:srgbClr val="205D74"/>
              </a:buClr>
              <a:buFont typeface="Arial"/>
              <a:buChar char="•"/>
              <a:defRPr lang="el-GR"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>
              <a:buClr>
                <a:srgbClr val="205D74"/>
              </a:buClr>
              <a:buFont typeface="Arial"/>
              <a:buChar char="•"/>
              <a:defRPr lang="el-GR" sz="1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en-US"/>
              <a:t>Text style 1</a:t>
            </a:r>
            <a:endParaRPr lang="el-GR"/>
          </a:p>
          <a:p>
            <a:pPr lvl="1">
              <a:defRPr/>
            </a:pPr>
            <a:r>
              <a:rPr lang="en-US"/>
              <a:t>Text style 2</a:t>
            </a:r>
            <a:endParaRPr lang="el-GR"/>
          </a:p>
          <a:p>
            <a:pPr lvl="2">
              <a:defRPr/>
            </a:pPr>
            <a:r>
              <a:rPr lang="en-US"/>
              <a:t>Text style 3</a:t>
            </a:r>
            <a:endParaRPr lang="el-GR"/>
          </a:p>
          <a:p>
            <a:pPr lvl="3">
              <a:defRPr/>
            </a:pPr>
            <a:r>
              <a:rPr lang="en-US"/>
              <a:t>Text style 4</a:t>
            </a:r>
            <a:endParaRPr lang="el-GR"/>
          </a:p>
          <a:p>
            <a:pPr lvl="4">
              <a:defRPr/>
            </a:pPr>
            <a:r>
              <a:rPr lang="en-US"/>
              <a:t>Text style 5</a:t>
            </a:r>
            <a:endParaRPr lang="el-GR"/>
          </a:p>
          <a:p>
            <a:pPr lvl="4">
              <a:defRPr/>
            </a:pPr>
            <a:endParaRPr lang="el-GR"/>
          </a:p>
        </p:txBody>
      </p:sp>
      <p:sp>
        <p:nvSpPr>
          <p:cNvPr id="8" name="Θέση υποσέλιδου 5"/>
          <p:cNvSpPr>
            <a:spLocks noGrp="1"/>
          </p:cNvSpPr>
          <p:nvPr>
            <p:ph type="ftr" sz="quarter" idx="11"/>
          </p:nvPr>
        </p:nvSpPr>
        <p:spPr bwMode="auto">
          <a:xfrm>
            <a:off x="1775520" y="6344240"/>
            <a:ext cx="8640960" cy="4451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o-RO"/>
              <a:t>LOREM IPSUM</a:t>
            </a:r>
            <a:r>
              <a:rPr lang="en-US"/>
              <a:t>   -   </a:t>
            </a:r>
            <a:fld id="{C37B98BA-8441-4BED-8BAF-9B8A8D5267A7}" type="slidenum">
              <a:rPr lang="el-GR"/>
              <a:t>‹#›</a:t>
            </a:fld>
            <a:endParaRPr lang="el-GR"/>
          </a:p>
        </p:txBody>
      </p:sp>
      <p:cxnSp>
        <p:nvCxnSpPr>
          <p:cNvPr id="9" name="Ευθεία γραμμή σύνδεσης 5"/>
          <p:cNvCxnSpPr>
            <a:cxnSpLocks/>
          </p:cNvCxnSpPr>
          <p:nvPr userDrawn="1"/>
        </p:nvCxnSpPr>
        <p:spPr bwMode="auto">
          <a:xfrm>
            <a:off x="0" y="1124744"/>
            <a:ext cx="12192000" cy="0"/>
          </a:xfrm>
          <a:prstGeom prst="line">
            <a:avLst/>
          </a:prstGeom>
          <a:ln w="28575">
            <a:solidFill>
              <a:srgbClr val="8A3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0416481" y="-266171"/>
            <a:ext cx="1919651" cy="16789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09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Poppins"/>
              </a:defRPr>
            </a:lvl1pPr>
          </a:lstStyle>
          <a:p>
            <a:pPr lvl="0">
              <a:defRPr/>
            </a:pPr>
            <a:r>
              <a:rPr lang="en-US"/>
              <a:t>01</a:t>
            </a:r>
            <a:endParaRPr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919088" y="441228"/>
            <a:ext cx="7825317" cy="587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50" b="1">
                <a:solidFill>
                  <a:srgbClr val="205D7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/>
              <a:t>Chapter Heading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094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5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3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020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667" y="1628775"/>
            <a:ext cx="527473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2" y="1628775"/>
            <a:ext cx="527473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0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4D39-B831-74A9-2B2B-3F3D1D21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071D-552C-72F1-6591-90A675A6D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B1C6-D93D-6B56-D613-F0F0ABDB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08ED-3039-D2C4-CF4D-C4AE0CB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7BA1-79D9-6D7F-B3C7-60C76FE9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943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2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8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3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5658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036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52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58769" y="401642"/>
            <a:ext cx="2741084" cy="525938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1284" y="401642"/>
            <a:ext cx="8024283" cy="5259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0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C623-2F45-D267-6919-4E44439F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95A73-6F29-9DE6-43CD-987ED207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45D2-03A4-9850-EEB5-267D120A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47E7F-4428-BDB6-8A11-824E051F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2360-AD58-919A-FC6B-7BB04FD8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55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00C5-74DD-2865-84D7-F8FB32D9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EBE9-ADD0-FCF7-9103-EF3146A77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D9951-3564-7E02-59DD-0042DDC36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A5D27-2CF6-E42A-A335-F8660E9F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3E3CD-52EE-A823-B8FD-34C74102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5529-260B-B071-9A0F-5372C46C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1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BACD-E317-F0DB-1145-725A883E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BA7C-2CAA-60D2-488C-92287F2C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84C14-5A17-2FBC-29BA-C2AE40AF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F3B35-088D-1C51-70F8-E9EFC4761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DC982-7C05-E51C-11AB-226A18B95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AA222-EFA5-5496-36AA-C159CA49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E6B2A-ABDB-2AAA-77EB-B8E3B4C0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14AB2-4A3B-49B6-8A65-0142BE7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7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85C6-E333-661A-A8BA-9427E676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B21-D416-C9B6-3B4D-A5E840CD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DE41A-1BD6-2197-421C-96DD4166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11DCE-5AE0-61BE-9D16-0D101071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22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F423D-0918-D871-EC1F-151B4A14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FB0FD-5251-0620-3964-71807660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6FF8-D8EF-1ECF-6556-CB005A45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46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05F7-A6F0-1056-9F57-F2A54B3C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3AED-B3F5-0FDE-A8B4-5B79FC9D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DCAE5-64CC-D602-9208-DCF829C4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354AC-6812-3538-103A-4EB453B7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90C2-05AE-BE04-D5E2-3944050E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307C-7B9D-D7F0-83EF-8C2BB1E8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8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87DA-2BEB-D238-AB54-2F941B76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419CE-8167-B979-D6B9-A25D0A374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8C338-BDA3-4D9C-C305-238E9C2F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48B9E-424A-119C-4618-3EED049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C7CD5-3559-1654-24C5-8BF40A21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F6CD4-EDBA-7781-4B91-3A51D28C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277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60706-A185-9457-BD4B-5A37713D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principal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D57A-EA77-F1BC-3093-39A5C62F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principal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68515-A0F3-0373-C690-FB4A0F98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7B90-44F9-4D91-A89A-1D210745C72C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B969-E87E-9043-D821-194A82E4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BB9EF-69C5-8506-3483-ACD93F3C0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BFEC-2E9A-48D3-BE36-E0BB5E5D638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56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286" y="401639"/>
            <a:ext cx="10968566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título principal</a:t>
            </a:r>
            <a:br>
              <a:rPr lang="en-US"/>
            </a:br>
            <a:r>
              <a:rPr lang="en-US"/>
              <a:t>estilo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628775"/>
            <a:ext cx="107526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Segundo nível</a:t>
            </a:r>
          </a:p>
          <a:p>
            <a:pPr lvl="1"/>
            <a:r>
              <a:rPr lang="en-US"/>
              <a:t>Terceiro nível</a:t>
            </a:r>
          </a:p>
          <a:p>
            <a:pPr lvl="2"/>
            <a:r>
              <a:rPr lang="en-US"/>
              <a:t>Quarto nível</a:t>
            </a:r>
          </a:p>
          <a:p>
            <a:pPr lvl="3"/>
            <a:r>
              <a:rPr lang="en-US"/>
              <a:t>Quinto nível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560920" y="1557338"/>
            <a:ext cx="11002433" cy="0"/>
          </a:xfrm>
          <a:prstGeom prst="line">
            <a:avLst/>
          </a:prstGeom>
          <a:noFill/>
          <a:ln w="72009">
            <a:solidFill>
              <a:srgbClr val="FFC1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5FA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FFC10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71B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qoliserv.eu/en/qol-impact-assessment-too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G:\EWORX\QOLIVET\Depositphotos_small_coloure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90" y="0"/>
            <a:ext cx="12188409" cy="7018542"/>
          </a:xfrm>
          <a:prstGeom prst="rect">
            <a:avLst/>
          </a:prstGeom>
          <a:noFill/>
        </p:spPr>
      </p:pic>
      <p:sp>
        <p:nvSpPr>
          <p:cNvPr id="5" name="Rectangle 24"/>
          <p:cNvSpPr/>
          <p:nvPr/>
        </p:nvSpPr>
        <p:spPr bwMode="auto">
          <a:xfrm>
            <a:off x="0" y="-238363"/>
            <a:ext cx="4807086" cy="6377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E" dirty="0"/>
              <a:t>Orientações sobre o reforço da</a:t>
            </a:r>
          </a:p>
          <a:p>
            <a:pPr algn="ctr">
              <a:defRPr/>
            </a:pPr>
            <a:r>
              <a:rPr lang="en-IE" dirty="0"/>
              <a:t> o impacto dos serviços na qualidade de vida</a:t>
            </a:r>
            <a:endParaRPr lang="en-US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85555" y="0"/>
            <a:ext cx="2315262" cy="15620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6"/>
          <p:cNvSpPr>
            <a:spLocks/>
          </p:cNvSpPr>
          <p:nvPr/>
        </p:nvSpPr>
        <p:spPr bwMode="auto">
          <a:xfrm>
            <a:off x="93355" y="1261841"/>
            <a:ext cx="43573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E" sz="2800" b="1" dirty="0">
                <a:solidFill>
                  <a:srgbClr val="205D74"/>
                </a:solidFill>
              </a:rPr>
              <a:t>Perguntar ao utilizador do serviço: </a:t>
            </a:r>
          </a:p>
          <a:p>
            <a:pPr algn="ctr">
              <a:defRPr/>
            </a:pPr>
            <a:r>
              <a:rPr lang="en-IE" sz="2800" b="1" dirty="0">
                <a:solidFill>
                  <a:srgbClr val="205D74"/>
                </a:solidFill>
              </a:rPr>
              <a:t>Sobre o impacto dos serviços na qualidade de vida</a:t>
            </a:r>
          </a:p>
          <a:p>
            <a:pPr algn="ctr">
              <a:defRPr/>
            </a:pPr>
            <a:r>
              <a:rPr lang="en-IE" sz="2800" i="1" dirty="0">
                <a:solidFill>
                  <a:srgbClr val="205D74"/>
                </a:solidFill>
              </a:rPr>
              <a:t>Donal McAnaney</a:t>
            </a:r>
            <a:endParaRPr lang="en-IE" dirty="0">
              <a:solidFill>
                <a:srgbClr val="205D74"/>
              </a:solidFill>
            </a:endParaRPr>
          </a:p>
          <a:p>
            <a:pPr algn="ctr">
              <a:defRPr/>
            </a:pPr>
            <a:r>
              <a:rPr lang="en-IE" sz="2000" dirty="0">
                <a:solidFill>
                  <a:srgbClr val="135D61"/>
                </a:solidFill>
              </a:rPr>
              <a:t>Excelentes serviços!</a:t>
            </a:r>
          </a:p>
          <a:p>
            <a:pPr algn="ctr">
              <a:defRPr/>
            </a:pPr>
            <a:r>
              <a:rPr lang="pt-BR" sz="2000" dirty="0">
                <a:solidFill>
                  <a:srgbClr val="135D61"/>
                </a:solidFill>
              </a:rPr>
              <a:t>24 de outubro de 2024, </a:t>
            </a:r>
          </a:p>
          <a:p>
            <a:pPr algn="ctr">
              <a:defRPr/>
            </a:pPr>
            <a:r>
              <a:rPr lang="pt-BR" sz="2000" dirty="0">
                <a:solidFill>
                  <a:srgbClr val="135D61"/>
                </a:solidFill>
              </a:rPr>
              <a:t>Hotel Tivoli, Portugal</a:t>
            </a:r>
            <a:endParaRPr lang="en-IE" sz="2000" dirty="0">
              <a:solidFill>
                <a:srgbClr val="135D6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E8782-D012-408B-BBF9-C450C16AF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84"/>
            <a:ext cx="12192000" cy="890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992" y="5053160"/>
            <a:ext cx="1151943" cy="104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40943" y="6323218"/>
            <a:ext cx="1597020" cy="5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4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79376" y="441228"/>
            <a:ext cx="10568069" cy="5875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4400" b="0" dirty="0">
                <a:solidFill>
                  <a:schemeClr val="tx1"/>
                </a:solidFill>
              </a:rPr>
              <a:t>Uma teoria individual da qualidade de vida </a:t>
            </a:r>
            <a:endParaRPr sz="4400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0A1E6-40F5-C056-FD34-974829A4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3" y="1470326"/>
            <a:ext cx="10468947" cy="48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479376" y="441228"/>
            <a:ext cx="10176183" cy="5875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4400" b="0" dirty="0">
                <a:solidFill>
                  <a:schemeClr val="tx1"/>
                </a:solidFill>
              </a:rPr>
              <a:t>Uma teoria individual da qualidade de vida </a:t>
            </a:r>
            <a:endParaRPr sz="4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1EFD65-C168-24B7-E199-17EF80C5D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54162"/>
              </p:ext>
            </p:extLst>
          </p:nvPr>
        </p:nvGraphicFramePr>
        <p:xfrm>
          <a:off x="479376" y="1196752"/>
          <a:ext cx="11575092" cy="5472708"/>
        </p:xfrm>
        <a:graphic>
          <a:graphicData uri="http://schemas.openxmlformats.org/drawingml/2006/table">
            <a:tbl>
              <a:tblPr firstRow="1" firstCol="1" bandRow="1"/>
              <a:tblGrid>
                <a:gridCol w="4873209">
                  <a:extLst>
                    <a:ext uri="{9D8B030D-6E8A-4147-A177-3AD203B41FA5}">
                      <a16:colId xmlns:a16="http://schemas.microsoft.com/office/drawing/2014/main" val="3672495016"/>
                    </a:ext>
                  </a:extLst>
                </a:gridCol>
                <a:gridCol w="6701883">
                  <a:extLst>
                    <a:ext uri="{9D8B030D-6E8A-4147-A177-3AD203B41FA5}">
                      <a16:colId xmlns:a16="http://schemas.microsoft.com/office/drawing/2014/main" val="999172730"/>
                    </a:ext>
                  </a:extLst>
                </a:gridCol>
              </a:tblGrid>
              <a:tr h="755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Quadro proposto por </a:t>
                      </a:r>
                      <a:r>
                        <a:rPr lang="en-IE" sz="2400" b="1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Schalock </a:t>
                      </a:r>
                      <a:r>
                        <a:rPr lang="en-IE" sz="24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IE" sz="2400" b="1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Verdugo </a:t>
                      </a:r>
                      <a:r>
                        <a:rPr lang="en-IE" sz="24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(2012)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Quadro QOLIVET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285451"/>
                  </a:ext>
                </a:extLst>
              </a:tr>
              <a:tr h="513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Independência</a:t>
                      </a: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Empoderamento </a:t>
                      </a: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405195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pessoal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Desenvolvimento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pessoal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980877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Autodeterminação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Autodeterminação/Independência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539931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Participação social 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pt-BR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Participação social e inclusão ativa</a:t>
                      </a:r>
                      <a:endParaRPr lang="fr-FR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42465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Relações interpessoais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Relações interpessoais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722115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Inclusão social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Direitos </a:t>
                      </a: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cidadania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59264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Direitos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Empregabilidade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68027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Participação </a:t>
                      </a: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comunidade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346604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Bem-estar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Bem-estar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40946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Emocional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109928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Físico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 err="1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Físico</a:t>
                      </a:r>
                      <a:endParaRPr lang="en-IE" sz="24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676564"/>
                  </a:ext>
                </a:extLst>
              </a:tr>
              <a:tr h="369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4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6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G:\EWORX\QOLIVET\Depositphotos_small.jpg"/>
          <p:cNvPicPr>
            <a:picLocks noChangeAspect="1" noChangeArrowheads="1"/>
          </p:cNvPicPr>
          <p:nvPr/>
        </p:nvPicPr>
        <p:blipFill>
          <a:blip r:embed="rId2"/>
          <a:srcRect t="9172" b="9171"/>
          <a:stretch/>
        </p:blipFill>
        <p:spPr bwMode="auto">
          <a:xfrm>
            <a:off x="-1152" y="1124744"/>
            <a:ext cx="12193152" cy="5733256"/>
          </a:xfrm>
          <a:prstGeom prst="rect">
            <a:avLst/>
          </a:prstGeom>
          <a:noFill/>
        </p:spPr>
      </p:pic>
      <p:sp>
        <p:nvSpPr>
          <p:cNvPr id="7" name="Text Placeholder 7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en-IE" dirty="0">
                <a:solidFill>
                  <a:schemeClr val="tx1"/>
                </a:solidFill>
              </a:rPr>
              <a:t>Ferramentas </a:t>
            </a:r>
            <a:r>
              <a:rPr lang="en-IE" dirty="0" err="1">
                <a:solidFill>
                  <a:schemeClr val="tx1"/>
                </a:solidFill>
              </a:rPr>
              <a:t>Schalock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235F5-6455-49CD-8E83-2D2FB7D0EA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sz="2000" dirty="0"/>
              <a:t>Pessoas com IDD ou necessidades complexas</a:t>
            </a:r>
          </a:p>
          <a:p>
            <a:r>
              <a:rPr lang="en-IE" sz="2000" dirty="0"/>
              <a:t>Centrado nos contextos de prestação de cuidados</a:t>
            </a:r>
          </a:p>
          <a:p>
            <a:r>
              <a:rPr lang="en-IE" sz="2000" dirty="0"/>
              <a:t>As ferramentas utilizam geralmente classificações de substituição de membros da família ou do pessoal</a:t>
            </a:r>
          </a:p>
          <a:p>
            <a:r>
              <a:rPr lang="en-IE" sz="2000" dirty="0"/>
              <a:t>Os instrumentos são concebidos para medir o estado da QdV</a:t>
            </a:r>
          </a:p>
          <a:p>
            <a:r>
              <a:rPr lang="en-IE" sz="2000" dirty="0"/>
              <a:t>As ferramentas são geralmente normalizadas e padronizadas</a:t>
            </a:r>
          </a:p>
          <a:p>
            <a:r>
              <a:rPr lang="en-IE" sz="2000" dirty="0"/>
              <a:t>As ferramentas destinam-se a ser utilizadas na investigação e na avaliação sumativa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D406-CB51-4542-15B5-9E091AAE0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QIAT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1E963-975E-4B98-0820-26270453C8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sz="2000" dirty="0"/>
              <a:t>Servir participantes de todos os níveis de capacidade cognitiva</a:t>
            </a:r>
          </a:p>
          <a:p>
            <a:r>
              <a:rPr lang="en-IE" sz="2000" dirty="0"/>
              <a:t>Centrado nos contextos de cuidados e EFP</a:t>
            </a:r>
          </a:p>
          <a:p>
            <a:r>
              <a:rPr lang="en-IE" sz="2000" dirty="0"/>
              <a:t>O QIAT destina-se a ser utilizado pelos próprios participantes</a:t>
            </a:r>
          </a:p>
          <a:p>
            <a:r>
              <a:rPr lang="en-IE" sz="2000" dirty="0"/>
              <a:t>O QIAT foi concebido para medir o impacto do serviço</a:t>
            </a:r>
          </a:p>
          <a:p>
            <a:r>
              <a:rPr lang="en-IE" sz="2000" dirty="0"/>
              <a:t>O QIAT é uma ferramenta referenciada por critérios</a:t>
            </a:r>
          </a:p>
          <a:p>
            <a:r>
              <a:rPr lang="en-IE" sz="2000" dirty="0"/>
              <a:t>O QIAT destina-se a ser utilizado em sistemas de qualidade e na avaliação formativa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o-RO" dirty="0"/>
              <a:t>QOLIVET </a:t>
            </a:r>
            <a:r>
              <a:rPr lang="en-IE" dirty="0"/>
              <a:t>C2 Sessão de formação 06</a:t>
            </a:r>
            <a:endParaRPr lang="ro-R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79542B-86B7-5078-C711-DE2D09CCD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1" y="0"/>
            <a:ext cx="11513976" cy="1028735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Principais distinções entre os modelos </a:t>
            </a:r>
            <a:r>
              <a:rPr lang="en-IE" sz="4400" b="0" dirty="0" err="1">
                <a:solidFill>
                  <a:schemeClr val="tx1"/>
                </a:solidFill>
              </a:rPr>
              <a:t>Schalock </a:t>
            </a:r>
            <a:r>
              <a:rPr lang="en-IE" sz="4400" b="0" dirty="0">
                <a:solidFill>
                  <a:schemeClr val="tx1"/>
                </a:solidFill>
              </a:rPr>
              <a:t>e QIAT</a:t>
            </a:r>
          </a:p>
          <a:p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198724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1438-9A2F-D7B4-8D17-8B14AA9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Questionar a </a:t>
            </a:r>
            <a:r>
              <a:rPr lang="en-IE" dirty="0"/>
              <a:t>abordagem</a:t>
            </a:r>
            <a:r>
              <a:rPr lang="en-IE" sz="3600" dirty="0"/>
              <a:t> QIAT à medição da QdV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EE12-E3C2-0F22-BFB5-9652CA82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370"/>
            <a:ext cx="10515600" cy="4217437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A fase de investigação e análise do projeto QOLIVET identificou 31 ferramentas para medir a QdV. Por que razão não selecionámos uma delas?</a:t>
            </a:r>
          </a:p>
          <a:p>
            <a:r>
              <a:rPr lang="en-IE" dirty="0"/>
              <a:t>Por que razão não utilizámos um instrumento normalizado e padronizado que já foi validado?</a:t>
            </a:r>
          </a:p>
          <a:p>
            <a:r>
              <a:rPr lang="en-IE" dirty="0"/>
              <a:t>As Orientações de Boas Práticas do QOLIVET destacam o modelo </a:t>
            </a:r>
            <a:r>
              <a:rPr lang="en-IE" dirty="0" err="1"/>
              <a:t>Schalock/Verdugo </a:t>
            </a:r>
            <a:r>
              <a:rPr lang="en-IE" dirty="0"/>
              <a:t>de QdV como sendo o mais amplamente aceite no domínio da deficiência. Por que razão não baseámos o QIAT neste modelo?</a:t>
            </a:r>
          </a:p>
          <a:p>
            <a:r>
              <a:rPr lang="en-IE" dirty="0"/>
              <a:t>Referimo-nos ao QIAT como uma ferramenta de avaliação referenciada por critérios. Quais são os critérios que utiliza?</a:t>
            </a:r>
          </a:p>
          <a:p>
            <a:r>
              <a:rPr lang="en-IE" dirty="0"/>
              <a:t>Como é que podemos justificar a utilização da mesma avaliação da qualidade de vida nos cuidados de saúde comunitários e no ensino e formação profissionais?</a:t>
            </a:r>
          </a:p>
        </p:txBody>
      </p:sp>
    </p:spTree>
    <p:extLst>
      <p:ext uri="{BB962C8B-B14F-4D97-AF65-F5344CB8AC3E}">
        <p14:creationId xmlns:p14="http://schemas.microsoft.com/office/powerpoint/2010/main" val="140477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1995154-31A6-48A3-B946-364FD5AF35A3}"/>
              </a:ext>
            </a:extLst>
          </p:cNvPr>
          <p:cNvSpPr/>
          <p:nvPr/>
        </p:nvSpPr>
        <p:spPr>
          <a:xfrm>
            <a:off x="457199" y="310347"/>
            <a:ext cx="10913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E" sz="4400" kern="0" dirty="0">
                <a:latin typeface="+mj-lt"/>
              </a:rPr>
              <a:t>Como perguntar aos participantes</a:t>
            </a:r>
            <a:endParaRPr kumimoji="0" lang="pt-P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8773D4-EDDC-43A3-B098-B906B3CC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99" y="1576872"/>
            <a:ext cx="10566401" cy="5194717"/>
          </a:xfrm>
        </p:spPr>
        <p:txBody>
          <a:bodyPr>
            <a:noAutofit/>
          </a:bodyPr>
          <a:lstStyle/>
          <a:p>
            <a:r>
              <a:rPr lang="en-IE" dirty="0"/>
              <a:t>Utilizar um modelo multidimensional de QdV</a:t>
            </a:r>
          </a:p>
          <a:p>
            <a:r>
              <a:rPr lang="en-IE" dirty="0"/>
              <a:t>Utilizar mais do que um item para cada variável</a:t>
            </a:r>
          </a:p>
          <a:p>
            <a:r>
              <a:rPr lang="en-IE" dirty="0"/>
              <a:t>Relacionar os elementos diretamente com o impacto do serviço</a:t>
            </a:r>
          </a:p>
          <a:p>
            <a:r>
              <a:rPr lang="en-IE" dirty="0"/>
              <a:t>Ligar os resultados às actividades do programa</a:t>
            </a:r>
          </a:p>
          <a:p>
            <a:r>
              <a:rPr lang="en-IE" dirty="0"/>
              <a:t>Controlo da variação aleatória e da fiabilidade </a:t>
            </a:r>
          </a:p>
          <a:p>
            <a:r>
              <a:rPr lang="en-IE" dirty="0"/>
              <a:t>Validar o conteúdo da ferramenta</a:t>
            </a:r>
          </a:p>
          <a:p>
            <a:r>
              <a:rPr lang="en-IE" dirty="0"/>
              <a:t>Utilizar as percepções do pessoal e uma referência setorial como critérios de avaliação da qualidade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260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1995154-31A6-48A3-B946-364FD5AF35A3}"/>
              </a:ext>
            </a:extLst>
          </p:cNvPr>
          <p:cNvSpPr/>
          <p:nvPr/>
        </p:nvSpPr>
        <p:spPr>
          <a:xfrm>
            <a:off x="457199" y="310347"/>
            <a:ext cx="10913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E" sz="4400" kern="0" dirty="0">
                <a:latin typeface="+mj-lt"/>
              </a:rPr>
              <a:t>Como perguntar aos participantes</a:t>
            </a:r>
            <a:r>
              <a:rPr lang="en-IE" sz="2800" kern="0" cap="all" dirty="0">
                <a:solidFill>
                  <a:srgbClr val="0D3D63"/>
                </a:solidFill>
                <a:latin typeface="Gill Sans MT"/>
              </a:rPr>
              <a:t>?</a:t>
            </a:r>
            <a:endParaRPr kumimoji="0" lang="pt-P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8773D4-EDDC-43A3-B098-B906B3CC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99" y="1735494"/>
            <a:ext cx="10566401" cy="5036096"/>
          </a:xfrm>
        </p:spPr>
        <p:txBody>
          <a:bodyPr>
            <a:noAutofit/>
          </a:bodyPr>
          <a:lstStyle/>
          <a:p>
            <a:r>
              <a:rPr lang="en-IE" dirty="0"/>
              <a:t>Alterar a ordem da escala de classificação para evitar enviesamento das respostas</a:t>
            </a:r>
          </a:p>
          <a:p>
            <a:r>
              <a:rPr lang="en-IE" dirty="0"/>
              <a:t>Utilizar itens de treino para identificar respostas de aquiescência e desejabilidade social</a:t>
            </a:r>
          </a:p>
          <a:p>
            <a:r>
              <a:rPr lang="en-IE" dirty="0"/>
              <a:t>Criar múltiplos formatos e múltiplos meios de resposta (UD da ferramenta)</a:t>
            </a:r>
          </a:p>
          <a:p>
            <a:r>
              <a:rPr lang="en-IE" dirty="0"/>
              <a:t>Criar uma versão proxy para as pessoas que têm dificuldades com a ferramenta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618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LOREM IPSUM </a:t>
            </a:r>
            <a:r>
              <a:rPr lang="en-US"/>
              <a:t>-</a:t>
            </a:r>
            <a:fld id="{C37B98BA-8441-4BED-8BAF-9B8A8D5267A7}" type="slidenum">
              <a:rPr lang="el-GR" smtClean="0"/>
              <a:t>16</a:t>
            </a:fld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1" y="0"/>
            <a:ext cx="11672595" cy="1028735"/>
          </a:xfrm>
        </p:spPr>
        <p:txBody>
          <a:bodyPr>
            <a:noAutofit/>
          </a:bodyPr>
          <a:lstStyle/>
          <a:p>
            <a:pPr algn="ctr"/>
            <a:r>
              <a:rPr lang="en-IE" sz="4000" b="0" dirty="0">
                <a:solidFill>
                  <a:schemeClr val="tx1"/>
                </a:solidFill>
              </a:rPr>
              <a:t>QOLIVET Ferramenta de avaliação do impacto da QdV (QIAT)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ED3EF-F7AE-4F87-A4B4-BB196412A9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Administração em linha</a:t>
            </a:r>
          </a:p>
          <a:p>
            <a:r>
              <a:rPr lang="en-IE" dirty="0"/>
              <a:t>4 Modos de administração</a:t>
            </a:r>
          </a:p>
          <a:p>
            <a:pPr lvl="1"/>
            <a:r>
              <a:rPr lang="en-IE" dirty="0"/>
              <a:t>Individual</a:t>
            </a:r>
          </a:p>
          <a:p>
            <a:pPr lvl="2"/>
            <a:r>
              <a:rPr lang="en-IE" dirty="0"/>
              <a:t>Independente</a:t>
            </a:r>
          </a:p>
          <a:p>
            <a:pPr lvl="2"/>
            <a:r>
              <a:rPr lang="en-IE" dirty="0"/>
              <a:t>Mentorado</a:t>
            </a:r>
          </a:p>
          <a:p>
            <a:pPr lvl="2"/>
            <a:r>
              <a:rPr lang="en-IE" dirty="0"/>
              <a:t>Proxy</a:t>
            </a:r>
          </a:p>
          <a:p>
            <a:pPr lvl="1"/>
            <a:r>
              <a:rPr lang="en-IE" dirty="0"/>
              <a:t>Grupo</a:t>
            </a:r>
          </a:p>
          <a:p>
            <a:r>
              <a:rPr lang="en-IE" dirty="0"/>
              <a:t>3 Sectores </a:t>
            </a:r>
          </a:p>
          <a:p>
            <a:pPr lvl="1"/>
            <a:r>
              <a:rPr lang="en-IE" dirty="0"/>
              <a:t>Cuidados comunitários</a:t>
            </a:r>
          </a:p>
          <a:p>
            <a:pPr lvl="1"/>
            <a:r>
              <a:rPr lang="en-IE" dirty="0"/>
              <a:t>EFP especializado</a:t>
            </a:r>
          </a:p>
          <a:p>
            <a:pPr lvl="1"/>
            <a:r>
              <a:rPr lang="en-IE" dirty="0"/>
              <a:t>Ensino e formação profissional geral</a:t>
            </a:r>
          </a:p>
        </p:txBody>
      </p:sp>
    </p:spTree>
    <p:extLst>
      <p:ext uri="{BB962C8B-B14F-4D97-AF65-F5344CB8AC3E}">
        <p14:creationId xmlns:p14="http://schemas.microsoft.com/office/powerpoint/2010/main" val="51204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861" y="1"/>
            <a:ext cx="11485983" cy="1010074"/>
          </a:xfrm>
        </p:spPr>
        <p:txBody>
          <a:bodyPr>
            <a:noAutofit/>
          </a:bodyPr>
          <a:lstStyle/>
          <a:p>
            <a:pPr algn="ctr"/>
            <a:r>
              <a:rPr lang="en-IE" sz="4000" b="0" dirty="0">
                <a:solidFill>
                  <a:schemeClr val="tx1"/>
                </a:solidFill>
              </a:rPr>
              <a:t>QOLIVET Ferramenta de avaliação do impacto da QdV (QIAT)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ED3EF-F7AE-4F87-A4B4-BB196412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08786"/>
            <a:ext cx="10959008" cy="4835453"/>
          </a:xfrm>
        </p:spPr>
        <p:txBody>
          <a:bodyPr>
            <a:normAutofit/>
          </a:bodyPr>
          <a:lstStyle/>
          <a:p>
            <a:r>
              <a:rPr lang="en-IE" dirty="0"/>
              <a:t>A. </a:t>
            </a:r>
            <a:r>
              <a:rPr lang="en-IE" b="1" dirty="0"/>
              <a:t>Versões QIAT dos participantes: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n-CA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Versão completa do QIAT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47 itens Permite uma comparação direta entre as opiniões dos participantes e do pessoal. 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n-CA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de rastreio do QIAT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31 itens. Demora menos tempo a preencher e destina-se a proporcionar às organizações uma ferramenta eficaz para monitorizar as opiniões dos participantes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n-CA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QIAT em linguagem simples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31 itens de fácil leitura, apoiados por exemplos que podem ser preenchidos de forma autónoma por participantes com dificuldades de literacia ou linguísticas. 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n-CA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simplificada do QIAT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31 itens de leitura fácil apoiados por exemplos com uma escala de classificação menos complexa para participantes com dificuldades numéricas. 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do QIAT com classificação assistida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31 itens </a:t>
            </a:r>
            <a:r>
              <a:rPr lang="en-I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divididos em três perguntas destinadas a ajudar o participante a compreender melhor a intenção subjacente a cada item. </a:t>
            </a:r>
            <a:r>
              <a:rPr lang="en-C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 a escala de classificação simplificada e os exemplos de apoio. 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7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5" y="0"/>
            <a:ext cx="11625943" cy="1028735"/>
          </a:xfrm>
        </p:spPr>
        <p:txBody>
          <a:bodyPr>
            <a:noAutofit/>
          </a:bodyPr>
          <a:lstStyle/>
          <a:p>
            <a:pPr algn="ctr"/>
            <a:r>
              <a:rPr lang="en-IE" sz="4000" b="0" dirty="0">
                <a:solidFill>
                  <a:schemeClr val="tx1"/>
                </a:solidFill>
              </a:rPr>
              <a:t>QOLIVET Ferramenta de avaliação do impacto da QdV (QIAT)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ED3EF-F7AE-4F87-A4B4-BB196412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08786"/>
            <a:ext cx="10959008" cy="48354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QIAT de substituição: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itens Destina-se a ser utilizado quando é evidente que um participante não está em condições de preencher qualquer uma das versões do QIAT para participantes ou não consegue fazê-lo.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QIAT do pessoal: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itens. Permite ao pessoal avaliar em que medida o serviço em que trabalha tem impacto na QdV dos seus participantes.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QIAT do pessoal tem por objetivo fornecer critérios que permitam comparar as opiniões dos participantes no serviço.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pessoal de uma unidade de serviço ou de um curso preenche o QIAT no início de cada ano.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classificações dos participantes no serviço podem depois ser comparadas com as classificações do pessoal, como forma de identificar os pontos fortes do serviço e as áreas a melhorar.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3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1919088" y="441228"/>
            <a:ext cx="9289480" cy="5875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pt-BR" sz="4400" b="0" dirty="0">
                <a:solidFill>
                  <a:schemeClr val="tx1"/>
                </a:solidFill>
              </a:rPr>
              <a:t>Versões em escala de 6 pontos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CAF8EB-8D91-FC1B-BFA4-49566A11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1124742"/>
            <a:ext cx="11295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6B4A63-3072-E72E-E9D4-2B3A6D2BC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02960"/>
              </p:ext>
            </p:extLst>
          </p:nvPr>
        </p:nvGraphicFramePr>
        <p:xfrm>
          <a:off x="391729" y="1266467"/>
          <a:ext cx="11458151" cy="5102129"/>
        </p:xfrm>
        <a:graphic>
          <a:graphicData uri="http://schemas.openxmlformats.org/drawingml/2006/table">
            <a:tbl>
              <a:tblPr firstRow="1" firstCol="1" bandRow="1"/>
              <a:tblGrid>
                <a:gridCol w="1243153">
                  <a:extLst>
                    <a:ext uri="{9D8B030D-6E8A-4147-A177-3AD203B41FA5}">
                      <a16:colId xmlns:a16="http://schemas.microsoft.com/office/drawing/2014/main" val="1045114620"/>
                    </a:ext>
                  </a:extLst>
                </a:gridCol>
                <a:gridCol w="7314102">
                  <a:extLst>
                    <a:ext uri="{9D8B030D-6E8A-4147-A177-3AD203B41FA5}">
                      <a16:colId xmlns:a16="http://schemas.microsoft.com/office/drawing/2014/main" val="2157891875"/>
                    </a:ext>
                  </a:extLst>
                </a:gridCol>
                <a:gridCol w="483116">
                  <a:extLst>
                    <a:ext uri="{9D8B030D-6E8A-4147-A177-3AD203B41FA5}">
                      <a16:colId xmlns:a16="http://schemas.microsoft.com/office/drawing/2014/main" val="4125417129"/>
                    </a:ext>
                  </a:extLst>
                </a:gridCol>
                <a:gridCol w="483116">
                  <a:extLst>
                    <a:ext uri="{9D8B030D-6E8A-4147-A177-3AD203B41FA5}">
                      <a16:colId xmlns:a16="http://schemas.microsoft.com/office/drawing/2014/main" val="4102364779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281207361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1871957059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3082014374"/>
                    </a:ext>
                  </a:extLst>
                </a:gridCol>
                <a:gridCol w="483666">
                  <a:extLst>
                    <a:ext uri="{9D8B030D-6E8A-4147-A177-3AD203B41FA5}">
                      <a16:colId xmlns:a16="http://schemas.microsoft.com/office/drawing/2014/main" val="314961010"/>
                    </a:ext>
                  </a:extLst>
                </a:gridCol>
              </a:tblGrid>
              <a:tr h="991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Discordo totalmente</a:t>
                      </a:r>
                      <a:endParaRPr lang="en-I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Discordo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Concordo 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Concordo plenamente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047478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QI.35/24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integral e </a:t>
                      </a: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resumida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149288"/>
                  </a:ext>
                </a:extLst>
              </a:tr>
              <a:tr h="50929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atividades que realizei no serviço permitiram-me: </a:t>
                      </a: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Saber lidar melhor com as situações de stress. 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43970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QI.24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simplificada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83997"/>
                  </a:ext>
                </a:extLst>
              </a:tr>
              <a:tr h="50929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Lidar com as situações que me deixam preocupado.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77494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QI.35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representante/significativo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38989"/>
                  </a:ext>
                </a:extLst>
              </a:tr>
              <a:tr h="76282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participação nas atividades do serviço permitiu à pessoa que represento: </a:t>
                      </a: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-Saber </a:t>
                      </a: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lidar melhor com as situações de stress. 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95222"/>
                  </a:ext>
                </a:extLst>
              </a:tr>
              <a:tr h="255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QI.35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 profissionais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472283"/>
                  </a:ext>
                </a:extLst>
              </a:tr>
              <a:tr h="90641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participação dos clientes nos serviços prestados permite-lhes: Saberem lidar melhor com as situações de stress.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71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DB4A-0E92-96B9-D1C2-C2EAF11C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Os benefícios das percepções dos participantes na construção de serviços de qualidade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BBCC-4A63-0A97-357A-E275BD04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3600" dirty="0"/>
              <a:t>As pessoas com "experiência vivida" de uma determinada doença estão frequentemente em melhor posição para aconselhar sobre o apoio e os serviços que farão uma diferença positiva nas suas vidas" (NHS England, Co-Produção)</a:t>
            </a:r>
          </a:p>
        </p:txBody>
      </p:sp>
    </p:spTree>
    <p:extLst>
      <p:ext uri="{BB962C8B-B14F-4D97-AF65-F5344CB8AC3E}">
        <p14:creationId xmlns:p14="http://schemas.microsoft.com/office/powerpoint/2010/main" val="280352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1919088" y="441228"/>
            <a:ext cx="9289480" cy="58750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pt-BR" sz="4300" b="0" dirty="0">
                <a:solidFill>
                  <a:schemeClr val="tx1"/>
                </a:solidFill>
              </a:rPr>
              <a:t>Versões</a:t>
            </a:r>
            <a:r>
              <a:rPr lang="pt-BR" sz="4400" b="0" dirty="0">
                <a:solidFill>
                  <a:schemeClr val="tx1"/>
                </a:solidFill>
              </a:rPr>
              <a:t> em escala de 4 pontos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CAF8EB-8D91-FC1B-BFA4-49566A11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1124742"/>
            <a:ext cx="112953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7BF2A3-86C6-62DE-E310-2522E97BC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65170"/>
              </p:ext>
            </p:extLst>
          </p:nvPr>
        </p:nvGraphicFramePr>
        <p:xfrm>
          <a:off x="457200" y="1436915"/>
          <a:ext cx="10431626" cy="4963646"/>
        </p:xfrm>
        <a:graphic>
          <a:graphicData uri="http://schemas.openxmlformats.org/drawingml/2006/table">
            <a:tbl>
              <a:tblPr firstRow="1" firstCol="1" bandRow="1"/>
              <a:tblGrid>
                <a:gridCol w="1017036">
                  <a:extLst>
                    <a:ext uri="{9D8B030D-6E8A-4147-A177-3AD203B41FA5}">
                      <a16:colId xmlns:a16="http://schemas.microsoft.com/office/drawing/2014/main" val="2111495354"/>
                    </a:ext>
                  </a:extLst>
                </a:gridCol>
                <a:gridCol w="7363254">
                  <a:extLst>
                    <a:ext uri="{9D8B030D-6E8A-4147-A177-3AD203B41FA5}">
                      <a16:colId xmlns:a16="http://schemas.microsoft.com/office/drawing/2014/main" val="3212829037"/>
                    </a:ext>
                  </a:extLst>
                </a:gridCol>
                <a:gridCol w="512834">
                  <a:extLst>
                    <a:ext uri="{9D8B030D-6E8A-4147-A177-3AD203B41FA5}">
                      <a16:colId xmlns:a16="http://schemas.microsoft.com/office/drawing/2014/main" val="1178927182"/>
                    </a:ext>
                  </a:extLst>
                </a:gridCol>
                <a:gridCol w="512834">
                  <a:extLst>
                    <a:ext uri="{9D8B030D-6E8A-4147-A177-3AD203B41FA5}">
                      <a16:colId xmlns:a16="http://schemas.microsoft.com/office/drawing/2014/main" val="2418963847"/>
                    </a:ext>
                  </a:extLst>
                </a:gridCol>
                <a:gridCol w="512834">
                  <a:extLst>
                    <a:ext uri="{9D8B030D-6E8A-4147-A177-3AD203B41FA5}">
                      <a16:colId xmlns:a16="http://schemas.microsoft.com/office/drawing/2014/main" val="498472274"/>
                    </a:ext>
                  </a:extLst>
                </a:gridCol>
                <a:gridCol w="512834">
                  <a:extLst>
                    <a:ext uri="{9D8B030D-6E8A-4147-A177-3AD203B41FA5}">
                      <a16:colId xmlns:a16="http://schemas.microsoft.com/office/drawing/2014/main" val="3586046518"/>
                    </a:ext>
                  </a:extLst>
                </a:gridCol>
              </a:tblGrid>
              <a:tr h="143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Discordo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Concordo 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sei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</a:t>
                      </a: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</a:t>
                      </a:r>
                      <a:endParaRPr lang="en-IE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244"/>
                  </a:ext>
                </a:extLst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</a:t>
                      </a: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escala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simples 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488772"/>
                  </a:ext>
                </a:extLst>
              </a:tr>
              <a:tr h="48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QI.24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Lidar com as situações que me deixam preocupado.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82166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QI.24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Versão assistida </a:t>
                      </a:r>
                      <a:r>
                        <a:rPr lang="en-GB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QIAT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0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30542"/>
                  </a:ext>
                </a:extLst>
              </a:tr>
              <a:tr h="3178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AR24.1 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Pergunta exploratória </a:t>
                      </a:r>
                      <a:r>
                        <a:rPr lang="en-GB" sz="2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#1 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30187"/>
                  </a:ext>
                </a:extLst>
              </a:tr>
              <a:tr h="31786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Consegue lidar com as suas preocupações?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98192"/>
                  </a:ext>
                </a:extLst>
              </a:tr>
              <a:tr h="3178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AR24.2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Pergunta exploratória </a:t>
                      </a:r>
                      <a:r>
                        <a:rPr lang="en-GB" sz="2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9450"/>
                  </a:ext>
                </a:extLst>
              </a:tr>
              <a:tr h="35916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Precisa de lidar melhor com as suas preocupações?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2648"/>
                  </a:ext>
                </a:extLst>
              </a:tr>
              <a:tr h="3545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AR24.3</a:t>
                      </a:r>
                      <a:endParaRPr lang="en-IE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Pergunta do questionário - Em que medida o serviço ajudou a pessoa a aprender a fazer isso: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80119"/>
                  </a:ext>
                </a:extLst>
              </a:tr>
              <a:tr h="37322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 serviço ajuda-o a lidar melhor com as suas preocupações?</a:t>
                      </a:r>
                      <a:endParaRPr lang="en-I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E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19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6" y="441228"/>
            <a:ext cx="10959008" cy="587507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en-IE" sz="4400" b="0" dirty="0" err="1">
                <a:solidFill>
                  <a:schemeClr val="tx1"/>
                </a:solidFill>
              </a:rPr>
              <a:t>Exemplos Padrão</a:t>
            </a:r>
            <a:endParaRPr lang="en-IE" sz="44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ED3EF-F7AE-4F87-A4B4-BB196412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08786"/>
            <a:ext cx="10959008" cy="483545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serviço ajudou-o a resolver as coisas quando estão a preocupar-te.</a:t>
            </a:r>
          </a:p>
          <a:p>
            <a:pPr>
              <a:lnSpc>
                <a:spcPct val="107000"/>
              </a:lnSpc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alguém no serviço para falar se estiver infeliz.</a:t>
            </a:r>
          </a:p>
          <a:p>
            <a:pPr>
              <a:lnSpc>
                <a:spcPct val="107000"/>
              </a:lnSpc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serviço ensinou-lhe o que fazer se não tiver certezas sobre algo.</a:t>
            </a:r>
            <a:endParaRPr lang="en-IE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1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0880-B2BF-48E7-AD21-1925D73E7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400" b="0" dirty="0" err="1">
                <a:solidFill>
                  <a:schemeClr val="tx1"/>
                </a:solidFill>
              </a:rPr>
              <a:t>Foco </a:t>
            </a:r>
            <a:r>
              <a:rPr lang="en-IE" sz="4400" b="0" dirty="0">
                <a:solidFill>
                  <a:schemeClr val="tx1"/>
                </a:solidFill>
              </a:rPr>
              <a:t>de </a:t>
            </a:r>
            <a:r>
              <a:rPr lang="en-IE" sz="4400" b="0" dirty="0" err="1">
                <a:solidFill>
                  <a:schemeClr val="tx1"/>
                </a:solidFill>
              </a:rPr>
              <a:t>qualidade </a:t>
            </a:r>
            <a:r>
              <a:rPr lang="en-IE" sz="4400" b="0" dirty="0">
                <a:solidFill>
                  <a:schemeClr val="tx1"/>
                </a:solidFill>
              </a:rPr>
              <a:t>QIAT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03889-1C2C-A2F3-68FE-6301C78B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73307"/>
            <a:ext cx="5970577" cy="55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5940FC-9499-A3CF-E4B0-7C099887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45237"/>
              </p:ext>
            </p:extLst>
          </p:nvPr>
        </p:nvGraphicFramePr>
        <p:xfrm>
          <a:off x="1800808" y="139959"/>
          <a:ext cx="10391192" cy="5318505"/>
        </p:xfrm>
        <a:graphic>
          <a:graphicData uri="http://schemas.openxmlformats.org/drawingml/2006/table">
            <a:tbl>
              <a:tblPr firstRow="1" firstCol="1" bandRow="1"/>
              <a:tblGrid>
                <a:gridCol w="4018833">
                  <a:extLst>
                    <a:ext uri="{9D8B030D-6E8A-4147-A177-3AD203B41FA5}">
                      <a16:colId xmlns:a16="http://schemas.microsoft.com/office/drawing/2014/main" val="996334859"/>
                    </a:ext>
                  </a:extLst>
                </a:gridCol>
                <a:gridCol w="1539102">
                  <a:extLst>
                    <a:ext uri="{9D8B030D-6E8A-4147-A177-3AD203B41FA5}">
                      <a16:colId xmlns:a16="http://schemas.microsoft.com/office/drawing/2014/main" val="2169343659"/>
                    </a:ext>
                  </a:extLst>
                </a:gridCol>
                <a:gridCol w="2821577">
                  <a:extLst>
                    <a:ext uri="{9D8B030D-6E8A-4147-A177-3AD203B41FA5}">
                      <a16:colId xmlns:a16="http://schemas.microsoft.com/office/drawing/2014/main" val="135874635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55010856"/>
                    </a:ext>
                  </a:extLst>
                </a:gridCol>
                <a:gridCol w="879105">
                  <a:extLst>
                    <a:ext uri="{9D8B030D-6E8A-4147-A177-3AD203B41FA5}">
                      <a16:colId xmlns:a16="http://schemas.microsoft.com/office/drawing/2014/main" val="180548671"/>
                    </a:ext>
                  </a:extLst>
                </a:gridCol>
                <a:gridCol w="564751">
                  <a:extLst>
                    <a:ext uri="{9D8B030D-6E8A-4147-A177-3AD203B41FA5}">
                      <a16:colId xmlns:a16="http://schemas.microsoft.com/office/drawing/2014/main" val="1567281193"/>
                    </a:ext>
                  </a:extLst>
                </a:gridCol>
                <a:gridCol w="80144">
                  <a:extLst>
                    <a:ext uri="{9D8B030D-6E8A-4147-A177-3AD203B41FA5}">
                      <a16:colId xmlns:a16="http://schemas.microsoft.com/office/drawing/2014/main" val="55565194"/>
                    </a:ext>
                  </a:extLst>
                </a:gridCol>
              </a:tblGrid>
              <a:tr h="19952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Caracterização pessoal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496802"/>
                  </a:ext>
                </a:extLst>
              </a:tr>
              <a:tr h="199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Idade em 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meses: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8932"/>
                  </a:ext>
                </a:extLst>
              </a:tr>
              <a:tr h="19952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Género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Masculino</a:t>
                      </a:r>
                      <a:endParaRPr lang="en-IE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798936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Feminino</a:t>
                      </a:r>
                      <a:endParaRPr lang="en-IE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625560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Prefiro não dizer</a:t>
                      </a:r>
                      <a:endParaRPr lang="en-IE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2010"/>
                  </a:ext>
                </a:extLst>
              </a:tr>
              <a:tr h="41877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Outro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Especificar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: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88438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99919"/>
                  </a:ext>
                </a:extLst>
              </a:tr>
              <a:tr h="1995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Já esteve empregado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?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Sim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37686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Não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93902"/>
                  </a:ext>
                </a:extLst>
              </a:tr>
              <a:tr h="18849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Habilitação académica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Ensino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básico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46301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Secundário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331596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Técnico (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pós secundário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70492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Licenciatura/ mestrado/ doutoramento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44324"/>
                  </a:ext>
                </a:extLst>
              </a:tr>
              <a:tr h="18849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Estado imediatamente antes de assistir à cerimónia: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Estudante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09021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À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procura 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de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emprego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462680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Empregado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22754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Empregado por conta própria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13229"/>
                  </a:ext>
                </a:extLst>
              </a:tr>
              <a:tr h="19952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Inativo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8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5940FC-9499-A3CF-E4B0-7C0998873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14801"/>
              </p:ext>
            </p:extLst>
          </p:nvPr>
        </p:nvGraphicFramePr>
        <p:xfrm>
          <a:off x="1800808" y="139959"/>
          <a:ext cx="9339944" cy="3903875"/>
        </p:xfrm>
        <a:graphic>
          <a:graphicData uri="http://schemas.openxmlformats.org/drawingml/2006/table">
            <a:tbl>
              <a:tblPr firstRow="1" firstCol="1" bandRow="1"/>
              <a:tblGrid>
                <a:gridCol w="3612259">
                  <a:extLst>
                    <a:ext uri="{9D8B030D-6E8A-4147-A177-3AD203B41FA5}">
                      <a16:colId xmlns:a16="http://schemas.microsoft.com/office/drawing/2014/main" val="996334859"/>
                    </a:ext>
                  </a:extLst>
                </a:gridCol>
                <a:gridCol w="1914566">
                  <a:extLst>
                    <a:ext uri="{9D8B030D-6E8A-4147-A177-3AD203B41FA5}">
                      <a16:colId xmlns:a16="http://schemas.microsoft.com/office/drawing/2014/main" val="2169343659"/>
                    </a:ext>
                  </a:extLst>
                </a:gridCol>
                <a:gridCol w="3233466">
                  <a:extLst>
                    <a:ext uri="{9D8B030D-6E8A-4147-A177-3AD203B41FA5}">
                      <a16:colId xmlns:a16="http://schemas.microsoft.com/office/drawing/2014/main" val="1358746353"/>
                    </a:ext>
                  </a:extLst>
                </a:gridCol>
                <a:gridCol w="579653">
                  <a:extLst>
                    <a:ext uri="{9D8B030D-6E8A-4147-A177-3AD203B41FA5}">
                      <a16:colId xmlns:a16="http://schemas.microsoft.com/office/drawing/2014/main" val="1567281193"/>
                    </a:ext>
                  </a:extLst>
                </a:gridCol>
              </a:tblGrid>
              <a:tr h="1995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Caracterização pessoal</a:t>
                      </a:r>
                      <a:endParaRPr lang="en-IE" sz="1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96802"/>
                  </a:ext>
                </a:extLst>
              </a:tr>
              <a:tr h="18849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Residência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Sozinho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5453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Com familiaridade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083822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Com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cônjuge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59725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Alojamento partilhado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983886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Em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instituição residencial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32094"/>
                  </a:ext>
                </a:extLst>
              </a:tr>
              <a:tr h="32763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Pessoas dependentes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Ninguém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82743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Crianças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55301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Pais sou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Irmãos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29735"/>
                  </a:ext>
                </a:extLst>
              </a:tr>
              <a:tr h="38572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Qual o tipo de serviço que frequenta?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Interno </a:t>
                      </a:r>
                    </a:p>
                  </a:txBody>
                  <a:tcPr marL="50160" marR="50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20577"/>
                  </a:ext>
                </a:extLst>
              </a:tr>
              <a:tr h="18849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Externo </a:t>
                      </a:r>
                    </a:p>
                  </a:txBody>
                  <a:tcPr marL="50160" marR="50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445829"/>
                  </a:ext>
                </a:extLst>
              </a:tr>
              <a:tr h="1884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O serviço que frequenta é numa base: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Dia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completo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76338"/>
                  </a:ext>
                </a:extLst>
              </a:tr>
              <a:tr h="3857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Parte 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do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dia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50160" marR="50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4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1626B3-65E6-2175-3081-00B68933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81267"/>
              </p:ext>
            </p:extLst>
          </p:nvPr>
        </p:nvGraphicFramePr>
        <p:xfrm>
          <a:off x="1604864" y="401217"/>
          <a:ext cx="8416213" cy="5137347"/>
        </p:xfrm>
        <a:graphic>
          <a:graphicData uri="http://schemas.openxmlformats.org/drawingml/2006/table">
            <a:tbl>
              <a:tblPr firstRow="1" firstCol="1" bandRow="1"/>
              <a:tblGrid>
                <a:gridCol w="417918">
                  <a:extLst>
                    <a:ext uri="{9D8B030D-6E8A-4147-A177-3AD203B41FA5}">
                      <a16:colId xmlns:a16="http://schemas.microsoft.com/office/drawing/2014/main" val="2412054825"/>
                    </a:ext>
                  </a:extLst>
                </a:gridCol>
                <a:gridCol w="2760504">
                  <a:extLst>
                    <a:ext uri="{9D8B030D-6E8A-4147-A177-3AD203B41FA5}">
                      <a16:colId xmlns:a16="http://schemas.microsoft.com/office/drawing/2014/main" val="3895576868"/>
                    </a:ext>
                  </a:extLst>
                </a:gridCol>
                <a:gridCol w="366973">
                  <a:extLst>
                    <a:ext uri="{9D8B030D-6E8A-4147-A177-3AD203B41FA5}">
                      <a16:colId xmlns:a16="http://schemas.microsoft.com/office/drawing/2014/main" val="2962608491"/>
                    </a:ext>
                  </a:extLst>
                </a:gridCol>
                <a:gridCol w="4870818">
                  <a:extLst>
                    <a:ext uri="{9D8B030D-6E8A-4147-A177-3AD203B41FA5}">
                      <a16:colId xmlns:a16="http://schemas.microsoft.com/office/drawing/2014/main" val="3892665109"/>
                    </a:ext>
                  </a:extLst>
                </a:gridCol>
              </a:tblGrid>
              <a:tr h="41311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Por favor, assinale com um X as áreas em que se deparou com obstáculos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553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Atividades 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físicas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(por exemplo, entrar e sair de edifícios, mover/ deslocar objectos)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1949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Visão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(mesmo com uso de lentes/ óculos)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232244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Audição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sem ajuda técnica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0946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Fala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(de forma a que os outros o compreendam)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030069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Bem-estar psicológico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(sentir-se </a:t>
                      </a: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bem consigo próprio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57737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Memória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(registar eventos que aconteceram recentemente)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20782"/>
                  </a:ext>
                </a:extLst>
              </a:tr>
              <a:tr h="845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Aprendizagem e/ ou resolução de problemas 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(lidar com informações/ situações novas, com s quais não está familiarizado)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20334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Relacionamento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(com as outras pessoas, de forma geral)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31286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9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Doença 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crónica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(por exemplo, coração, doença respiratória)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47728"/>
                  </a:ext>
                </a:extLst>
              </a:tr>
              <a:tr h="413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10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(que interfira com a vida diária)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8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841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6" y="441228"/>
            <a:ext cx="10959008" cy="587507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en-IE" sz="4400" b="0" dirty="0" err="1">
                <a:solidFill>
                  <a:schemeClr val="tx1"/>
                </a:solidFill>
              </a:rPr>
              <a:t>Elementos </a:t>
            </a:r>
            <a:r>
              <a:rPr lang="en-IE" sz="4400" b="0" dirty="0">
                <a:solidFill>
                  <a:schemeClr val="tx1"/>
                </a:solidFill>
              </a:rPr>
              <a:t>do Painel1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B436C-79A4-6461-8D14-8AAB2F2B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75" y="1203183"/>
            <a:ext cx="60579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32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6" y="441228"/>
            <a:ext cx="10959008" cy="587507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en-IE" sz="4400" b="0" dirty="0" err="1">
                <a:solidFill>
                  <a:schemeClr val="tx1"/>
                </a:solidFill>
              </a:rPr>
              <a:t>Elementos </a:t>
            </a:r>
            <a:r>
              <a:rPr lang="en-IE" sz="4400" b="0" dirty="0">
                <a:solidFill>
                  <a:schemeClr val="tx1"/>
                </a:solidFill>
              </a:rPr>
              <a:t>do </a:t>
            </a:r>
            <a:r>
              <a:rPr lang="en-IE" sz="4400" b="0" dirty="0" err="1">
                <a:solidFill>
                  <a:schemeClr val="tx1"/>
                </a:solidFill>
              </a:rPr>
              <a:t>Painel </a:t>
            </a:r>
            <a:r>
              <a:rPr lang="en-IE" sz="4400" b="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4F9F3-FB0B-9571-9B33-EB3E2947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1095"/>
            <a:ext cx="11993019" cy="1126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01477-A3BB-5DA8-9E69-DF8B1BC3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2404110"/>
            <a:ext cx="12131040" cy="20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6" y="441228"/>
            <a:ext cx="10959008" cy="587507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QIAT </a:t>
            </a:r>
            <a:r>
              <a:rPr lang="en-IE" sz="4400" b="0" dirty="0" err="1">
                <a:solidFill>
                  <a:schemeClr val="tx1"/>
                </a:solidFill>
              </a:rPr>
              <a:t>Elementos </a:t>
            </a:r>
            <a:r>
              <a:rPr lang="en-IE" sz="4400" b="0" dirty="0">
                <a:solidFill>
                  <a:schemeClr val="tx1"/>
                </a:solidFill>
              </a:rPr>
              <a:t>do Painel3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63932-7E2B-D94C-FD9A-0FA1BDD0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76" y="1204717"/>
            <a:ext cx="4041237" cy="3295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59EAC-D907-0FDF-2B25-F93FD41E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09" y="1244721"/>
            <a:ext cx="3709549" cy="3181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C9A48-FE2A-F5EF-B5B6-E308C6E4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093" y="1264632"/>
            <a:ext cx="4177432" cy="31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 estrutura EQUASS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C71A0-9BC4-C6C5-D247-12E58EAF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1512385"/>
            <a:ext cx="893064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BA8C-BCF4-A5A6-9481-E6D76D8B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Porquê perguntar ao utilizador do serviço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3B66-062B-BB37-3834-3362D0AA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Contribuição para a melhoria da qualidade</a:t>
            </a:r>
          </a:p>
          <a:p>
            <a:pPr lvl="1"/>
            <a:r>
              <a:rPr lang="en-IE" dirty="0"/>
              <a:t>Coprodução</a:t>
            </a:r>
          </a:p>
          <a:p>
            <a:pPr lvl="1"/>
            <a:r>
              <a:rPr lang="en-IE" dirty="0"/>
              <a:t>Qualidade Centrada nos Clientes e Beneficiários</a:t>
            </a:r>
          </a:p>
          <a:p>
            <a:pPr lvl="1"/>
            <a:r>
              <a:rPr lang="en-IE" dirty="0"/>
              <a:t>Abordagem baseada em dados concretos</a:t>
            </a:r>
          </a:p>
          <a:p>
            <a:pPr lvl="1"/>
            <a:r>
              <a:rPr lang="en-IE" dirty="0"/>
              <a:t>Estabelecer a ligação entre as percepções dos utilizadores dos serviços e os conteúdos e processos do programa</a:t>
            </a:r>
          </a:p>
          <a:p>
            <a:r>
              <a:rPr lang="en-IE" dirty="0"/>
              <a:t>Contribuição para o Ethos de Serviço</a:t>
            </a:r>
          </a:p>
          <a:p>
            <a:pPr lvl="1"/>
            <a:r>
              <a:rPr lang="en-IE" dirty="0"/>
              <a:t>Indicadores-chave de desempenho centrados nas pessoas</a:t>
            </a:r>
          </a:p>
          <a:p>
            <a:pPr lvl="1"/>
            <a:r>
              <a:rPr lang="en-IE" dirty="0"/>
              <a:t>Participação dos utilizadores dos serviços na avaliação dos programas</a:t>
            </a:r>
          </a:p>
          <a:p>
            <a:pPr lvl="1"/>
            <a:r>
              <a:rPr lang="en-IE" dirty="0"/>
              <a:t>Capacitação e valorização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519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C02DA9A-6B5F-4F44-67B5-8EFC5408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64770"/>
            <a:ext cx="10721340" cy="67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1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DA17-A3D9-4041-852A-5BC5FA6D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D1104-CFF5-44CB-80D8-36D446F2A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6" y="441228"/>
            <a:ext cx="10959008" cy="587507"/>
          </a:xfrm>
        </p:spPr>
        <p:txBody>
          <a:bodyPr>
            <a:noAutofit/>
          </a:bodyPr>
          <a:lstStyle/>
          <a:p>
            <a:pPr algn="ctr"/>
            <a:r>
              <a:rPr lang="en-IE" sz="4400" b="0" dirty="0">
                <a:solidFill>
                  <a:schemeClr val="tx1"/>
                </a:solidFill>
              </a:rPr>
              <a:t>Ligação QIAT em linha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CE4E7-7703-9328-4396-B3B91EBF950E}"/>
              </a:ext>
            </a:extLst>
          </p:cNvPr>
          <p:cNvSpPr txBox="1"/>
          <p:nvPr/>
        </p:nvSpPr>
        <p:spPr>
          <a:xfrm>
            <a:off x="765110" y="2367171"/>
            <a:ext cx="102356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hlinkClick r:id="rId2"/>
              </a:rPr>
              <a:t>https://qoliserv.eu/en/qol-impact-assessment-tool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79096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57A2-9EB3-4350-9C6F-F550D816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9" y="188640"/>
            <a:ext cx="11140069" cy="1143000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Envolvimento dos participantes na melhoria da qualidade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444F-CE90-4836-BFCE-DD3F5717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0" y="1838130"/>
            <a:ext cx="9474820" cy="468721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Envolvimento e colaboração significativos</a:t>
            </a:r>
          </a:p>
          <a:p>
            <a:r>
              <a:rPr lang="en-IE" dirty="0">
                <a:solidFill>
                  <a:schemeClr val="tx1"/>
                </a:solidFill>
              </a:rPr>
              <a:t>Estar aberto a ouvir as reacções às necessidades e aspirações</a:t>
            </a:r>
          </a:p>
          <a:p>
            <a:r>
              <a:rPr lang="en-IE" dirty="0">
                <a:solidFill>
                  <a:schemeClr val="tx1"/>
                </a:solidFill>
              </a:rPr>
              <a:t>Aumentar a inclusão dos participantes em todos os elementos do seu apoio, ou seja, no desenvolvimento do plano de apoio </a:t>
            </a:r>
          </a:p>
          <a:p>
            <a:r>
              <a:rPr lang="en-IE" dirty="0">
                <a:solidFill>
                  <a:schemeClr val="tx1"/>
                </a:solidFill>
              </a:rPr>
              <a:t>Respeitar o princípio de "nada sobre mim sem mim"</a:t>
            </a:r>
          </a:p>
          <a:p>
            <a:r>
              <a:rPr lang="en-IE" dirty="0">
                <a:solidFill>
                  <a:schemeClr val="tx1"/>
                </a:solidFill>
              </a:rPr>
              <a:t>Ser honesto na autoavaliação e destacar as áreas em que são necessárias melhorias</a:t>
            </a:r>
          </a:p>
          <a:p>
            <a:r>
              <a:rPr lang="en-IE" dirty="0">
                <a:solidFill>
                  <a:schemeClr val="tx1"/>
                </a:solidFill>
              </a:rPr>
              <a:t>Encarar as áreas a melhorar como oportunidades e não como falhas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57A2-9EB3-4350-9C6F-F550D816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9" y="188640"/>
            <a:ext cx="11140069" cy="1143000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Envolvimento dos participantes na melhoria da qualidade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444F-CE90-4836-BFCE-DD3F5717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0" y="1856792"/>
            <a:ext cx="9474820" cy="466855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Envolvimento e colaboração significativos</a:t>
            </a:r>
          </a:p>
          <a:p>
            <a:r>
              <a:rPr lang="en-IE" dirty="0">
                <a:solidFill>
                  <a:schemeClr val="tx1"/>
                </a:solidFill>
              </a:rPr>
              <a:t>Estar aberto a ouvir as reacções às necessidades e aspirações</a:t>
            </a:r>
          </a:p>
          <a:p>
            <a:r>
              <a:rPr lang="en-IE" dirty="0">
                <a:solidFill>
                  <a:schemeClr val="tx1"/>
                </a:solidFill>
              </a:rPr>
              <a:t>Aumentar a inclusão dos participantes em todos os elementos do seu apoio, ou seja, no desenvolvimento do plano de apoio </a:t>
            </a:r>
          </a:p>
          <a:p>
            <a:r>
              <a:rPr lang="en-IE" dirty="0">
                <a:solidFill>
                  <a:schemeClr val="tx1"/>
                </a:solidFill>
              </a:rPr>
              <a:t>Respeitar o princípio de "nada sobre mim sem mim"</a:t>
            </a:r>
          </a:p>
          <a:p>
            <a:r>
              <a:rPr lang="en-IE" dirty="0">
                <a:solidFill>
                  <a:schemeClr val="tx1"/>
                </a:solidFill>
              </a:rPr>
              <a:t>Ser honesto na autoavaliação e destacar os domínios em que são necessárias melhorias</a:t>
            </a:r>
          </a:p>
          <a:p>
            <a:r>
              <a:rPr lang="en-IE" dirty="0">
                <a:solidFill>
                  <a:schemeClr val="tx1"/>
                </a:solidFill>
              </a:rPr>
              <a:t>Encarar as áreas a melhorar como oportunidades e não como falhas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20C7-295F-FE5A-1689-AD8F13C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365125"/>
            <a:ext cx="11327363" cy="132556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Apoiar os indivíduos a responder honestamente num contexto de desigualdade de poder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E9CF-C0CA-39C8-F3B5-A901D2F7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8"/>
            <a:ext cx="10515600" cy="4292081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Evitar a influência de um membro da equipa ou da família que tenha interesse no resultado</a:t>
            </a:r>
          </a:p>
          <a:p>
            <a:r>
              <a:rPr lang="en-IE" dirty="0"/>
              <a:t>Dar à pessoa a possibilidade de exprimir uma opinião genuína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Passar tempo a desenvolver uma relação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Assegurar que a pessoa acredita que as suas ideias são importantes para a organização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Explicar como é que as suas opiniões ajudarão a melhorar os serviços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Permitir que a pessoa convide um defensor, que não tem qualquer interesse no resultado, se assim o desejar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Proporcionar uma introdução que permita à pessoa experimentar a resposta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Assegurar que a pessoa compreende e pode aplicar o conjunto de respostas com exatidão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17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20C7-295F-FE5A-1689-AD8F13C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365125"/>
            <a:ext cx="11325315" cy="132556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Apoiar os indivíduos a responder honestamente num contexto de desigualdade de poder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E9CF-C0CA-39C8-F3B5-A901D2F7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2108718"/>
            <a:ext cx="10941205" cy="4384157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200"/>
              </a:spcAft>
            </a:pPr>
            <a:r>
              <a:rPr lang="en-IE" dirty="0"/>
              <a:t>Tranquilizar a pessoa quando ela está a explorar o procedimento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Indicar ou fornecer formação adicional quando necessário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Permitir que a pessoa deixe de fumar em qualquer altura que deseje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Discutir o perfil de respostas da pessoa e perguntar-lhe se deseja alterar alguma coisa</a:t>
            </a:r>
          </a:p>
          <a:p>
            <a:pPr>
              <a:spcAft>
                <a:spcPts val="1200"/>
              </a:spcAft>
            </a:pPr>
            <a:r>
              <a:rPr lang="en-IE" dirty="0"/>
              <a:t>Permitir que a pessoa compreenda o conteúdo do item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Assegurar que a pessoa compreende o contexto de cada item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Antes de pedir uma resposta, discutir a razão pela qual o item é importante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Fornecer exemplos que ilustrem o significado do item</a:t>
            </a:r>
          </a:p>
        </p:txBody>
      </p:sp>
    </p:spTree>
    <p:extLst>
      <p:ext uri="{BB962C8B-B14F-4D97-AF65-F5344CB8AC3E}">
        <p14:creationId xmlns:p14="http://schemas.microsoft.com/office/powerpoint/2010/main" val="428202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20C7-295F-FE5A-1689-AD8F13C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365125"/>
            <a:ext cx="11544926" cy="132556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Apoiar os indivíduos a responder honestamente num contexto de desigualdade de poder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E9CF-C0CA-39C8-F3B5-A901D2F7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810139"/>
            <a:ext cx="11086171" cy="4824837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Ajudar a pessoa a tomar uma decisão efectiva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Confirmar com a pessoa que ela está pronta para tomar uma decisão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Fornecer uma série de formas possíveis de indicar uma decisão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Deixar que a pessoa decida qual a que mais lhe convém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Verificar a resposta, utilizando um modo de resposta diferente com a pessoa, para confirmar que os seus desejos foram compreendidos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Confirmar com a pessoa que os seus desejos foram compreendidos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Resumir o significado de cada classificação que a pessoa faz, relacionando-a com o serviço em que está a participar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Discutir com a pessoa o perfil de feedback das respostas e perguntar-lhe se deseja alterar alguma coisa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Elogiar a pessoa pela sua honestidade</a:t>
            </a:r>
          </a:p>
        </p:txBody>
      </p:sp>
    </p:spTree>
    <p:extLst>
      <p:ext uri="{BB962C8B-B14F-4D97-AF65-F5344CB8AC3E}">
        <p14:creationId xmlns:p14="http://schemas.microsoft.com/office/powerpoint/2010/main" val="263921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FB34-443C-A058-C8A6-5F62EE9C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05273"/>
            <a:ext cx="11681926" cy="148541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Percepções dos participantes sobre o impacto da qualidade de vida (QdV) como um indicador-chave de desempenho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F71F-AE2A-F376-9CFC-B52B87558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 QdV é: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Uma grande prioridade política para os financiadores e as partes interessadas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Importante para o indivíduo e a sua família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Integrado na maioria dos resultados pretendidos do programa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Relevante em todos os sectores de serviços - saúde e assistência social e ensino e formação profissionais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Capaz de fornecer uma visão multifatorial do conteúdo e dos processos do serviço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E" sz="2400" dirty="0"/>
              <a:t>Fácil de compreender 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110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3c">
  <a:themeElements>
    <a:clrScheme name="page 3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3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page 3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EDFF7B180C04A837752C6B9157C0D" ma:contentTypeVersion="22" ma:contentTypeDescription="Create a new document." ma:contentTypeScope="" ma:versionID="e96448ab8660067b145c691cad76107a">
  <xsd:schema xmlns:xsd="http://www.w3.org/2001/XMLSchema" xmlns:xs="http://www.w3.org/2001/XMLSchema" xmlns:p="http://schemas.microsoft.com/office/2006/metadata/properties" xmlns:ns2="35e6cef2-ab91-44dc-8966-688c2b8b5685" xmlns:ns3="7db77421-ca8e-4026-b3b8-822dd20bcf3e" targetNamespace="http://schemas.microsoft.com/office/2006/metadata/properties" ma:root="true" ma:fieldsID="d5586eb610595d5a60299daa2585540f" ns2:_="" ns3:_="">
    <xsd:import namespace="35e6cef2-ab91-44dc-8966-688c2b8b5685"/>
    <xsd:import namespace="7db77421-ca8e-4026-b3b8-822dd20bc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6cef2-ab91-44dc-8966-688c2b8b56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50a544d-b89d-433e-a409-db691fa5eb50}" ma:internalName="TaxCatchAll" ma:showField="CatchAllData" ma:web="35e6cef2-ab91-44dc-8966-688c2b8b5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77421-ca8e-4026-b3b8-822dd20bc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35bafe-c72f-46e0-9fe3-ffca87021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0FAB1-6231-4EC7-97CE-9C3C41158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C0AB5A-5CDD-4964-A1CD-DD62FE156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e6cef2-ab91-44dc-8966-688c2b8b5685"/>
    <ds:schemaRef ds:uri="7db77421-ca8e-4026-b3b8-822dd20bc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2180</Words>
  <Application>Microsoft Office PowerPoint</Application>
  <PresentationFormat>Widescreen</PresentationFormat>
  <Paragraphs>391</Paragraphs>
  <Slides>31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DM SANS</vt:lpstr>
      <vt:lpstr>Gill Sans MT</vt:lpstr>
      <vt:lpstr>Times New Roman</vt:lpstr>
      <vt:lpstr>Wingdings</vt:lpstr>
      <vt:lpstr>Office Theme</vt:lpstr>
      <vt:lpstr>page 3c</vt:lpstr>
      <vt:lpstr>PowerPoint Presentation</vt:lpstr>
      <vt:lpstr>Os benefícios das percepções dos participantes na construção de serviços de qualidade</vt:lpstr>
      <vt:lpstr>Porquê perguntar ao utilizador do serviço</vt:lpstr>
      <vt:lpstr>Envolvimento dos participantes na melhoria da qualidade</vt:lpstr>
      <vt:lpstr>Envolvimento dos participantes na melhoria da qualidade</vt:lpstr>
      <vt:lpstr>Apoiar os indivíduos a responder honestamente num contexto de desigualdade de poder</vt:lpstr>
      <vt:lpstr>Apoiar os indivíduos a responder honestamente num contexto de desigualdade de poder</vt:lpstr>
      <vt:lpstr>Apoiar os indivíduos a responder honestamente num contexto de desigualdade de poder</vt:lpstr>
      <vt:lpstr>Percepções dos participantes sobre o impacto da qualidade de vida (QdV) como um indicador-chave de desempenho</vt:lpstr>
      <vt:lpstr>PowerPoint Presentation</vt:lpstr>
      <vt:lpstr>PowerPoint Presentation</vt:lpstr>
      <vt:lpstr>PowerPoint Presentation</vt:lpstr>
      <vt:lpstr>Questionar a abordagem QIAT à medição da QdV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estrutura EQUASS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 McAnaney</dc:creator>
  <cp:keywords>, docId:F2117EF3DE60F34CB626B20B927711F3</cp:keywords>
  <cp:lastModifiedBy>Donal McAnaney</cp:lastModifiedBy>
  <cp:revision>23</cp:revision>
  <dcterms:created xsi:type="dcterms:W3CDTF">2023-10-06T06:49:46Z</dcterms:created>
  <dcterms:modified xsi:type="dcterms:W3CDTF">2024-10-14T12:29:34Z</dcterms:modified>
</cp:coreProperties>
</file>