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78" r:id="rId2"/>
    <p:sldId id="257" r:id="rId3"/>
    <p:sldId id="258" r:id="rId4"/>
    <p:sldId id="294" r:id="rId5"/>
    <p:sldId id="259" r:id="rId6"/>
    <p:sldId id="261" r:id="rId7"/>
    <p:sldId id="289" r:id="rId8"/>
    <p:sldId id="263" r:id="rId9"/>
    <p:sldId id="266" r:id="rId10"/>
    <p:sldId id="273" r:id="rId11"/>
    <p:sldId id="285" r:id="rId12"/>
    <p:sldId id="290" r:id="rId13"/>
    <p:sldId id="291" r:id="rId14"/>
    <p:sldId id="292" r:id="rId15"/>
    <p:sldId id="264" r:id="rId16"/>
    <p:sldId id="298" r:id="rId17"/>
    <p:sldId id="297" r:id="rId18"/>
    <p:sldId id="265" r:id="rId19"/>
    <p:sldId id="296" r:id="rId20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4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09">
          <p15:clr>
            <a:srgbClr val="A4A3A4"/>
          </p15:clr>
        </p15:guide>
        <p15:guide id="4" pos="218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" initials="M" lastIdx="3" clrIdx="0">
    <p:extLst/>
  </p:cmAuthor>
  <p:cmAuthor id="2" name="Fred McFarlane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9694"/>
    <a:srgbClr val="42A1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1692" autoAdjust="0"/>
  </p:normalViewPr>
  <p:slideViewPr>
    <p:cSldViewPr>
      <p:cViewPr varScale="1">
        <p:scale>
          <a:sx n="105" d="100"/>
          <a:sy n="105" d="100"/>
        </p:scale>
        <p:origin x="19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934"/>
        <p:guide pos="2160"/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AD21D-95C5-492E-8485-3F867DB748AB}" type="datetimeFigureOut">
              <a:rPr lang="en-US" smtClean="0"/>
              <a:pPr/>
              <a:t>7/12/18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58290-593E-4133-A7BA-D788A998E3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41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F95AC-132F-45E6-8461-D95C357A845E}" type="datetimeFigureOut">
              <a:rPr lang="en-US" smtClean="0"/>
              <a:pPr/>
              <a:t>7/12/18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0252EC-82CF-475C-B9F9-793F30E36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8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252EC-82CF-475C-B9F9-793F30E3604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50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252EC-82CF-475C-B9F9-793F30E3604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63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252EC-82CF-475C-B9F9-793F30E3604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63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252EC-82CF-475C-B9F9-793F30E3604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63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latin typeface="Calibri" panose="020F0502020204030204" pitchFamily="34" charset="0"/>
              </a:rPr>
              <a:t>Coordinate </a:t>
            </a:r>
            <a:r>
              <a:rPr lang="en-US" sz="2400" dirty="0" err="1">
                <a:latin typeface="Calibri" panose="020F0502020204030204" pitchFamily="34" charset="0"/>
              </a:rPr>
              <a:t>CaPROMISE</a:t>
            </a:r>
            <a:r>
              <a:rPr lang="en-US" sz="2400" dirty="0">
                <a:latin typeface="Calibri" panose="020F0502020204030204" pitchFamily="34" charset="0"/>
              </a:rPr>
              <a:t> services with other services that available in larger service delivery </a:t>
            </a:r>
            <a:r>
              <a:rPr lang="en-US" sz="2800" dirty="0">
                <a:latin typeface="Calibri" panose="020F0502020204030204" pitchFamily="34" charset="0"/>
              </a:rPr>
              <a:t>system </a:t>
            </a:r>
            <a:r>
              <a:rPr lang="en-US" sz="2800" b="1" dirty="0">
                <a:latin typeface="Calibri" panose="020F0502020204030204" pitchFamily="34" charset="0"/>
              </a:rPr>
              <a:t>(i.e., One-stops, ROPs, Workability, TPP, DOR, SSA, Job Corps, etc.)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252EC-82CF-475C-B9F9-793F30E3604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72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0" dirty="0">
                <a:latin typeface="Calibri" panose="020F0502020204030204" pitchFamily="34" charset="0"/>
              </a:rPr>
              <a:t>Job seeking skills training </a:t>
            </a:r>
            <a:r>
              <a:rPr lang="en-US" sz="2400" b="1" dirty="0">
                <a:latin typeface="Calibri" panose="020F0502020204030204" pitchFamily="34" charset="0"/>
              </a:rPr>
              <a:t>(i.e., classroom activities, boot camps, job clubs, lunch clubs, after school activities, mock interviews, one-stop activities, online activities)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252EC-82CF-475C-B9F9-793F30E3604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3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252EC-82CF-475C-B9F9-793F30E3604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36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0252EC-82CF-475C-B9F9-793F30E3604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93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02569-6E22-4D05-A098-A96B1C4D66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391400" cy="11430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C5F-7E48-4783-96F2-9FFB0D320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StoneSansITCStd SemiBold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274638"/>
            <a:ext cx="4800600" cy="5851525"/>
          </a:xfrm>
        </p:spPr>
        <p:txBody>
          <a:bodyPr vert="eaVert"/>
          <a:lstStyle>
            <a:lvl1pPr>
              <a:defRPr>
                <a:latin typeface="StoneSansITCStd Medium" pitchFamily="50" charset="0"/>
              </a:defRPr>
            </a:lvl1pPr>
            <a:lvl2pPr>
              <a:defRPr>
                <a:latin typeface="StoneSansITCStd Medium" pitchFamily="50" charset="0"/>
              </a:defRPr>
            </a:lvl2pPr>
            <a:lvl3pPr>
              <a:defRPr>
                <a:latin typeface="StoneSansITCStd Medium" pitchFamily="50" charset="0"/>
              </a:defRPr>
            </a:lvl3pPr>
            <a:lvl4pPr>
              <a:defRPr>
                <a:latin typeface="StoneSansITCStd Medium" pitchFamily="50" charset="0"/>
              </a:defRPr>
            </a:lvl4pPr>
            <a:lvl5pPr>
              <a:defRPr>
                <a:latin typeface="StoneSansITCStd Medium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C5F-7E48-4783-96F2-9FFB0D320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724400"/>
          </a:xfrm>
        </p:spPr>
        <p:txBody>
          <a:bodyPr/>
          <a:lstStyle>
            <a:lvl1pPr>
              <a:defRPr sz="2800"/>
            </a:lvl1pPr>
            <a:lvl2pPr marL="742950" indent="-285750">
              <a:buFont typeface="Courier New" pitchFamily="49" charset="0"/>
              <a:buChar char="o"/>
              <a:defRPr sz="2600"/>
            </a:lvl2pPr>
            <a:lvl3pPr marL="1257300" indent="-342900">
              <a:buFontTx/>
              <a:buChar char="─"/>
              <a:defRPr sz="2400"/>
            </a:lvl3pPr>
            <a:lvl4pPr marL="1600200" indent="-228600">
              <a:buFont typeface="Arial" pitchFamily="34" charset="0"/>
              <a:buChar char="›"/>
              <a:defRPr sz="22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52800" y="63246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Trebuchet MS" pitchFamily="34" charset="0"/>
              </a:defRPr>
            </a:lvl1pPr>
          </a:lstStyle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C5F-7E48-4783-96F2-9FFB0D320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Trebuchet MS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C5F-7E48-4783-96F2-9FFB0D320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C5F-7E48-4783-96F2-9FFB0D320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C5F-7E48-4783-96F2-9FFB0D320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C5F-7E48-4783-96F2-9FFB0D320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3008313" cy="609600"/>
          </a:xfrm>
        </p:spPr>
        <p:txBody>
          <a:bodyPr anchor="b"/>
          <a:lstStyle>
            <a:lvl1pPr algn="l">
              <a:defRPr sz="2000" b="1">
                <a:latin typeface="StoneSansITCStd Medium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+mj-lt"/>
              </a:defRPr>
            </a:lvl1pPr>
            <a:lvl2pPr>
              <a:defRPr sz="2800">
                <a:latin typeface="StoneSansITCStd Medium" pitchFamily="50" charset="0"/>
              </a:defRPr>
            </a:lvl2pPr>
            <a:lvl3pPr>
              <a:defRPr sz="2400">
                <a:latin typeface="StoneSansITCStd Medium" pitchFamily="50" charset="0"/>
              </a:defRPr>
            </a:lvl3pPr>
            <a:lvl4pPr>
              <a:defRPr sz="2000">
                <a:latin typeface="StoneSansITCStd Medium" pitchFamily="50" charset="0"/>
              </a:defRPr>
            </a:lvl4pPr>
            <a:lvl5pPr>
              <a:defRPr sz="2000">
                <a:latin typeface="StoneSansITCStd Medium" pitchFamily="50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068763"/>
          </a:xfrm>
        </p:spPr>
        <p:txBody>
          <a:bodyPr/>
          <a:lstStyle>
            <a:lvl1pPr marL="0" indent="0">
              <a:buNone/>
              <a:defRPr sz="1400">
                <a:latin typeface="StoneSansITCStd Medium" pitchFamily="50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C5F-7E48-4783-96F2-9FFB0D320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StoneSansITCStd Medium" pitchFamily="50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StoneSansITCStd Medium" pitchFamily="50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C5F-7E48-4783-96F2-9FFB0D320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1788" y="304800"/>
            <a:ext cx="69574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356350"/>
            <a:ext cx="30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C7C5F-7E48-4783-96F2-9FFB0D3200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81716"/>
            <a:ext cx="2209800" cy="5762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828800" cy="14065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85800"/>
            <a:ext cx="6400800" cy="5638800"/>
          </a:xfrm>
          <a:solidFill>
            <a:srgbClr val="42A1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400" b="1" dirty="0">
                <a:latin typeface="Calibri"/>
                <a:cs typeface="Calibri"/>
              </a:rPr>
              <a:t>The CaPROMISE Initiative</a:t>
            </a:r>
            <a:br>
              <a:rPr lang="en-US" sz="4400" b="1" dirty="0">
                <a:latin typeface="Calibri"/>
                <a:cs typeface="Calibri"/>
              </a:rPr>
            </a:br>
            <a:r>
              <a:rPr lang="en-US" sz="2400" b="1" dirty="0">
                <a:latin typeface="Calibri"/>
                <a:cs typeface="Calibri"/>
              </a:rPr>
              <a:t>A study on increasing self-sufficiency of youth with disabilities on SSI and their families</a:t>
            </a:r>
            <a:endParaRPr lang="en-US" sz="2400" dirty="0">
              <a:latin typeface="Calibri"/>
              <a:cs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2133600"/>
            <a:ext cx="2244714" cy="229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405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42A1C0"/>
                </a:solidFill>
                <a:latin typeface="Calibri"/>
                <a:cs typeface="Calibri"/>
              </a:rPr>
              <a:t>Interventions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fld id="{2B2C7C5F-7E48-4783-96F2-9FFB0D32007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6536" y="2438400"/>
            <a:ext cx="8458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</a:rPr>
              <a:t>I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. Case Management Services/Transition Planning</a:t>
            </a:r>
          </a:p>
          <a:p>
            <a:pPr marL="800100" lvl="1" indent="-342900">
              <a:spcBef>
                <a:spcPts val="1200"/>
              </a:spcBef>
              <a:buFont typeface="Arial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Identify, locate and arrange for resources and services </a:t>
            </a:r>
          </a:p>
          <a:p>
            <a:pPr marL="800100" lvl="1" indent="-342900">
              <a:spcBef>
                <a:spcPts val="1200"/>
              </a:spcBef>
              <a:buFont typeface="Arial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Coordinate </a:t>
            </a:r>
            <a:r>
              <a:rPr lang="en-US" sz="2400" dirty="0" err="1">
                <a:latin typeface="Calibri" panose="020F0502020204030204" pitchFamily="34" charset="0"/>
              </a:rPr>
              <a:t>CaPROMISE</a:t>
            </a:r>
            <a:r>
              <a:rPr lang="en-US" sz="2400" dirty="0">
                <a:latin typeface="Calibri" panose="020F0502020204030204" pitchFamily="34" charset="0"/>
              </a:rPr>
              <a:t> services with other services available in the larger systems </a:t>
            </a:r>
          </a:p>
          <a:p>
            <a:pPr marL="800100" lvl="1" indent="-342900">
              <a:spcBef>
                <a:spcPts val="1200"/>
              </a:spcBef>
              <a:buFont typeface="Arial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Develop transition plans driven by youth’s interests, dreams, and desired future.</a:t>
            </a:r>
          </a:p>
          <a:p>
            <a:pPr marL="800100" lvl="1" indent="-342900">
              <a:spcBef>
                <a:spcPts val="1200"/>
              </a:spcBef>
              <a:buFont typeface="Arial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Utilize individualized transition plans to guide interventions and assist youth to realize goals (i.e., postsecondary education, training, competitive integrated employment)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46459" y="1371600"/>
            <a:ext cx="8388277" cy="751588"/>
            <a:chOff x="346459" y="2507736"/>
            <a:chExt cx="8388277" cy="751588"/>
          </a:xfrm>
        </p:grpSpPr>
        <p:sp>
          <p:nvSpPr>
            <p:cNvPr id="10" name="Right Arrow 9"/>
            <p:cNvSpPr>
              <a:spLocks noChangeAspect="1"/>
            </p:cNvSpPr>
            <p:nvPr/>
          </p:nvSpPr>
          <p:spPr>
            <a:xfrm>
              <a:off x="1454909" y="2774211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1" name="Rounded Rectangle 10"/>
            <p:cNvSpPr>
              <a:spLocks noChangeAspect="1"/>
            </p:cNvSpPr>
            <p:nvPr/>
          </p:nvSpPr>
          <p:spPr>
            <a:xfrm>
              <a:off x="346459" y="2527542"/>
              <a:ext cx="1034686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The Goal</a:t>
              </a:r>
            </a:p>
          </p:txBody>
        </p:sp>
        <p:sp>
          <p:nvSpPr>
            <p:cNvPr id="12" name="Rounded Rectangle 11"/>
            <p:cNvSpPr>
              <a:spLocks noChangeAspect="1"/>
            </p:cNvSpPr>
            <p:nvPr/>
          </p:nvSpPr>
          <p:spPr>
            <a:xfrm>
              <a:off x="3268566" y="2507736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Partner Agencies  and LEAs</a:t>
              </a:r>
            </a:p>
          </p:txBody>
        </p:sp>
        <p:sp>
          <p:nvSpPr>
            <p:cNvPr id="13" name="Rounded Rectangle 12"/>
            <p:cNvSpPr>
              <a:spLocks noChangeAspect="1"/>
            </p:cNvSpPr>
            <p:nvPr/>
          </p:nvSpPr>
          <p:spPr>
            <a:xfrm>
              <a:off x="1784729" y="2527804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 Objectives    and Values</a:t>
              </a:r>
            </a:p>
          </p:txBody>
        </p:sp>
        <p:sp>
          <p:nvSpPr>
            <p:cNvPr id="14" name="Rounded Rectangle 13"/>
            <p:cNvSpPr>
              <a:spLocks noChangeAspect="1"/>
            </p:cNvSpPr>
            <p:nvPr/>
          </p:nvSpPr>
          <p:spPr>
            <a:xfrm>
              <a:off x="7702003" y="2507736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spc="-40" dirty="0"/>
                <a:t>What Happens After the Study</a:t>
              </a:r>
            </a:p>
          </p:txBody>
        </p:sp>
        <p:sp>
          <p:nvSpPr>
            <p:cNvPr id="15" name="Rounded Rectangle 14"/>
            <p:cNvSpPr>
              <a:spLocks noChangeAspect="1"/>
            </p:cNvSpPr>
            <p:nvPr/>
          </p:nvSpPr>
          <p:spPr>
            <a:xfrm>
              <a:off x="6204180" y="2519922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Expected  Outcomes</a:t>
              </a:r>
            </a:p>
            <a:p>
              <a:pPr algn="ctr"/>
              <a:r>
                <a:rPr lang="en-US" sz="1100" b="1" dirty="0"/>
                <a:t>and Progress</a:t>
              </a:r>
            </a:p>
          </p:txBody>
        </p:sp>
        <p:sp>
          <p:nvSpPr>
            <p:cNvPr id="16" name="Rounded Rectangle 15"/>
            <p:cNvSpPr>
              <a:spLocks noChangeAspect="1"/>
            </p:cNvSpPr>
            <p:nvPr/>
          </p:nvSpPr>
          <p:spPr>
            <a:xfrm>
              <a:off x="4770337" y="2507736"/>
              <a:ext cx="1020863" cy="73152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sz="1100" b="1" spc="-30" dirty="0">
                  <a:solidFill>
                    <a:schemeClr val="bg1"/>
                  </a:solidFill>
                </a:rPr>
                <a:t>Interventions </a:t>
              </a:r>
            </a:p>
          </p:txBody>
        </p:sp>
        <p:sp>
          <p:nvSpPr>
            <p:cNvPr id="17" name="Right Arrow 16"/>
            <p:cNvSpPr>
              <a:spLocks noChangeAspect="1"/>
            </p:cNvSpPr>
            <p:nvPr/>
          </p:nvSpPr>
          <p:spPr>
            <a:xfrm>
              <a:off x="2903349" y="2774211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8" name="Right Arrow 17"/>
            <p:cNvSpPr>
              <a:spLocks noChangeAspect="1"/>
            </p:cNvSpPr>
            <p:nvPr/>
          </p:nvSpPr>
          <p:spPr>
            <a:xfrm>
              <a:off x="4413808" y="2772175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9" name="Right Arrow 18"/>
            <p:cNvSpPr>
              <a:spLocks noChangeAspect="1"/>
            </p:cNvSpPr>
            <p:nvPr/>
          </p:nvSpPr>
          <p:spPr>
            <a:xfrm>
              <a:off x="5870805" y="2781169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0" name="Right Arrow 19"/>
            <p:cNvSpPr>
              <a:spLocks noChangeAspect="1"/>
            </p:cNvSpPr>
            <p:nvPr/>
          </p:nvSpPr>
          <p:spPr>
            <a:xfrm>
              <a:off x="7351658" y="2789879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</p:grpSp>
    </p:spTree>
    <p:extLst>
      <p:ext uri="{BB962C8B-B14F-4D97-AF65-F5344CB8AC3E}">
        <p14:creationId xmlns:p14="http://schemas.microsoft.com/office/powerpoint/2010/main" val="3251309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42A1C0"/>
                </a:solidFill>
                <a:latin typeface="Calibri"/>
                <a:cs typeface="Calibri"/>
              </a:rPr>
              <a:t>Interventions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fld id="{2B2C7C5F-7E48-4783-96F2-9FFB0D32007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4256" y="2590800"/>
            <a:ext cx="82296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0" indent="0">
              <a:buNone/>
            </a:pPr>
            <a:r>
              <a:rPr lang="en-US" sz="2200" b="1" dirty="0">
                <a:solidFill>
                  <a:srgbClr val="C00000"/>
                </a:solidFill>
                <a:latin typeface="Calibri" panose="020F0502020204030204" pitchFamily="34" charset="0"/>
              </a:rPr>
              <a:t>II. 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Financial Planning and Benefits Counseling</a:t>
            </a:r>
            <a:r>
              <a:rPr lang="en-US" sz="2400" b="1" dirty="0">
                <a:latin typeface="Calibri" panose="020F0502020204030204" pitchFamily="34" charset="0"/>
              </a:rPr>
              <a:t> </a:t>
            </a:r>
            <a:endParaRPr lang="en-US" sz="2400" dirty="0">
              <a:latin typeface="Calibri" panose="020F0502020204030204" pitchFamily="34" charset="0"/>
            </a:endParaRPr>
          </a:p>
          <a:p>
            <a:pPr marL="800100" lvl="1" indent="-342900">
              <a:spcBef>
                <a:spcPts val="1200"/>
              </a:spcBef>
              <a:buFont typeface="Arial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Work incentives training</a:t>
            </a:r>
          </a:p>
          <a:p>
            <a:pPr marL="800100" lvl="1" indent="-342900">
              <a:spcBef>
                <a:spcPts val="1200"/>
              </a:spcBef>
              <a:buFont typeface="Arial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Reporting wages</a:t>
            </a:r>
          </a:p>
          <a:p>
            <a:pPr marL="800100" lvl="1" indent="-342900">
              <a:spcBef>
                <a:spcPts val="1200"/>
              </a:spcBef>
              <a:buFont typeface="Arial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Disability Benefits 101 (DB 101)</a:t>
            </a:r>
          </a:p>
          <a:p>
            <a:pPr marL="800100" lvl="1" indent="-342900">
              <a:spcBef>
                <a:spcPts val="1200"/>
              </a:spcBef>
              <a:buFont typeface="Arial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Asset accumulation</a:t>
            </a:r>
          </a:p>
          <a:p>
            <a:pPr marL="800100" lvl="1" indent="-342900">
              <a:spcBef>
                <a:spcPts val="1200"/>
              </a:spcBef>
              <a:buFont typeface="Arial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Financial literacy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46459" y="1371600"/>
            <a:ext cx="8388277" cy="751588"/>
            <a:chOff x="346459" y="2507736"/>
            <a:chExt cx="8388277" cy="751588"/>
          </a:xfrm>
        </p:grpSpPr>
        <p:sp>
          <p:nvSpPr>
            <p:cNvPr id="10" name="Right Arrow 9"/>
            <p:cNvSpPr>
              <a:spLocks noChangeAspect="1"/>
            </p:cNvSpPr>
            <p:nvPr/>
          </p:nvSpPr>
          <p:spPr>
            <a:xfrm>
              <a:off x="1454909" y="2774211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1" name="Rounded Rectangle 10"/>
            <p:cNvSpPr>
              <a:spLocks noChangeAspect="1"/>
            </p:cNvSpPr>
            <p:nvPr/>
          </p:nvSpPr>
          <p:spPr>
            <a:xfrm>
              <a:off x="346459" y="2527542"/>
              <a:ext cx="1034686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The Goal</a:t>
              </a:r>
            </a:p>
          </p:txBody>
        </p:sp>
        <p:sp>
          <p:nvSpPr>
            <p:cNvPr id="12" name="Rounded Rectangle 11"/>
            <p:cNvSpPr>
              <a:spLocks noChangeAspect="1"/>
            </p:cNvSpPr>
            <p:nvPr/>
          </p:nvSpPr>
          <p:spPr>
            <a:xfrm>
              <a:off x="3268566" y="2507736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Partner Agencies  and LEAs</a:t>
              </a:r>
            </a:p>
          </p:txBody>
        </p:sp>
        <p:sp>
          <p:nvSpPr>
            <p:cNvPr id="13" name="Rounded Rectangle 12"/>
            <p:cNvSpPr>
              <a:spLocks noChangeAspect="1"/>
            </p:cNvSpPr>
            <p:nvPr/>
          </p:nvSpPr>
          <p:spPr>
            <a:xfrm>
              <a:off x="1784729" y="2527804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 Objectives    and Values</a:t>
              </a:r>
            </a:p>
          </p:txBody>
        </p:sp>
        <p:sp>
          <p:nvSpPr>
            <p:cNvPr id="14" name="Rounded Rectangle 13"/>
            <p:cNvSpPr>
              <a:spLocks noChangeAspect="1"/>
            </p:cNvSpPr>
            <p:nvPr/>
          </p:nvSpPr>
          <p:spPr>
            <a:xfrm>
              <a:off x="7702003" y="2507736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spc="-40" dirty="0"/>
                <a:t>What Happens After the Study</a:t>
              </a:r>
            </a:p>
          </p:txBody>
        </p:sp>
        <p:sp>
          <p:nvSpPr>
            <p:cNvPr id="15" name="Rounded Rectangle 14"/>
            <p:cNvSpPr>
              <a:spLocks noChangeAspect="1"/>
            </p:cNvSpPr>
            <p:nvPr/>
          </p:nvSpPr>
          <p:spPr>
            <a:xfrm>
              <a:off x="6204180" y="2519922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Expected  Outcomes</a:t>
              </a:r>
            </a:p>
            <a:p>
              <a:pPr algn="ctr"/>
              <a:r>
                <a:rPr lang="en-US" sz="1100" b="1" dirty="0"/>
                <a:t>and Progress</a:t>
              </a:r>
            </a:p>
          </p:txBody>
        </p:sp>
        <p:sp>
          <p:nvSpPr>
            <p:cNvPr id="16" name="Rounded Rectangle 15"/>
            <p:cNvSpPr>
              <a:spLocks noChangeAspect="1"/>
            </p:cNvSpPr>
            <p:nvPr/>
          </p:nvSpPr>
          <p:spPr>
            <a:xfrm>
              <a:off x="4770337" y="2507736"/>
              <a:ext cx="1020863" cy="73152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sz="1100" b="1" spc="-30" dirty="0">
                  <a:solidFill>
                    <a:schemeClr val="bg1"/>
                  </a:solidFill>
                </a:rPr>
                <a:t>Interventions </a:t>
              </a:r>
            </a:p>
          </p:txBody>
        </p:sp>
        <p:sp>
          <p:nvSpPr>
            <p:cNvPr id="17" name="Right Arrow 16"/>
            <p:cNvSpPr>
              <a:spLocks noChangeAspect="1"/>
            </p:cNvSpPr>
            <p:nvPr/>
          </p:nvSpPr>
          <p:spPr>
            <a:xfrm>
              <a:off x="2903349" y="2774211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8" name="Right Arrow 17"/>
            <p:cNvSpPr>
              <a:spLocks noChangeAspect="1"/>
            </p:cNvSpPr>
            <p:nvPr/>
          </p:nvSpPr>
          <p:spPr>
            <a:xfrm>
              <a:off x="4413808" y="2772175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9" name="Right Arrow 18"/>
            <p:cNvSpPr>
              <a:spLocks noChangeAspect="1"/>
            </p:cNvSpPr>
            <p:nvPr/>
          </p:nvSpPr>
          <p:spPr>
            <a:xfrm>
              <a:off x="5870805" y="2781169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0" name="Right Arrow 19"/>
            <p:cNvSpPr>
              <a:spLocks noChangeAspect="1"/>
            </p:cNvSpPr>
            <p:nvPr/>
          </p:nvSpPr>
          <p:spPr>
            <a:xfrm>
              <a:off x="7351658" y="2789879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</p:grpSp>
    </p:spTree>
    <p:extLst>
      <p:ext uri="{BB962C8B-B14F-4D97-AF65-F5344CB8AC3E}">
        <p14:creationId xmlns:p14="http://schemas.microsoft.com/office/powerpoint/2010/main" val="2464160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42A1C0"/>
                </a:solidFill>
                <a:latin typeface="Calibri"/>
                <a:cs typeface="Calibri"/>
              </a:rPr>
              <a:t>Interventions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fld id="{2B2C7C5F-7E48-4783-96F2-9FFB0D32007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654" y="2246433"/>
            <a:ext cx="8686800" cy="3765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0" indent="0">
              <a:buNone/>
            </a:pPr>
            <a:r>
              <a:rPr lang="en-US" sz="2200" b="1" dirty="0">
                <a:solidFill>
                  <a:srgbClr val="C00000"/>
                </a:solidFill>
                <a:latin typeface="Calibri" panose="020F0502020204030204" pitchFamily="34" charset="0"/>
              </a:rPr>
              <a:t>III. 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Career and Work-Based Learning Experiences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742950" lvl="1" indent="-285750">
              <a:spcBef>
                <a:spcPts val="800"/>
              </a:spcBef>
              <a:buFont typeface="Arial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Skill-building employment preparation activities</a:t>
            </a:r>
          </a:p>
          <a:p>
            <a:pPr marL="742950" lvl="1" indent="-285750">
              <a:spcBef>
                <a:spcPts val="800"/>
              </a:spcBef>
              <a:buFont typeface="Arial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Job seeking skills training </a:t>
            </a:r>
          </a:p>
          <a:p>
            <a:pPr marL="742950" lvl="1" indent="-285750">
              <a:spcBef>
                <a:spcPts val="800"/>
              </a:spcBef>
              <a:buFont typeface="Arial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Career development assessment</a:t>
            </a:r>
          </a:p>
          <a:p>
            <a:pPr marL="742950" lvl="1" indent="-285750">
              <a:spcBef>
                <a:spcPts val="800"/>
              </a:spcBef>
              <a:buFont typeface="Arial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Workplace soft skills development</a:t>
            </a:r>
          </a:p>
          <a:p>
            <a:pPr marL="742950" lvl="1" indent="-285750">
              <a:spcBef>
                <a:spcPts val="800"/>
              </a:spcBef>
              <a:buFont typeface="Arial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Postsecondary education exposure &amp; awareness</a:t>
            </a:r>
          </a:p>
          <a:p>
            <a:pPr marL="742950" lvl="1" indent="-285750">
              <a:spcBef>
                <a:spcPts val="800"/>
              </a:spcBef>
              <a:buFont typeface="Arial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Internships, apprenticeships and on-the-job training</a:t>
            </a:r>
          </a:p>
          <a:p>
            <a:pPr marL="742950" lvl="1" indent="-285750">
              <a:spcBef>
                <a:spcPts val="800"/>
              </a:spcBef>
              <a:buFont typeface="Arial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Unpaid and subsidized paid work experiences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46459" y="1371600"/>
            <a:ext cx="8388277" cy="751588"/>
            <a:chOff x="346459" y="2507736"/>
            <a:chExt cx="8388277" cy="751588"/>
          </a:xfrm>
        </p:grpSpPr>
        <p:sp>
          <p:nvSpPr>
            <p:cNvPr id="10" name="Right Arrow 9"/>
            <p:cNvSpPr>
              <a:spLocks noChangeAspect="1"/>
            </p:cNvSpPr>
            <p:nvPr/>
          </p:nvSpPr>
          <p:spPr>
            <a:xfrm>
              <a:off x="1454909" y="2774211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1" name="Rounded Rectangle 10"/>
            <p:cNvSpPr>
              <a:spLocks noChangeAspect="1"/>
            </p:cNvSpPr>
            <p:nvPr/>
          </p:nvSpPr>
          <p:spPr>
            <a:xfrm>
              <a:off x="346459" y="2527542"/>
              <a:ext cx="1034686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The Goal</a:t>
              </a:r>
            </a:p>
          </p:txBody>
        </p:sp>
        <p:sp>
          <p:nvSpPr>
            <p:cNvPr id="12" name="Rounded Rectangle 11"/>
            <p:cNvSpPr>
              <a:spLocks noChangeAspect="1"/>
            </p:cNvSpPr>
            <p:nvPr/>
          </p:nvSpPr>
          <p:spPr>
            <a:xfrm>
              <a:off x="3268566" y="2507736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Partner Agencies  and LEAs</a:t>
              </a:r>
            </a:p>
          </p:txBody>
        </p:sp>
        <p:sp>
          <p:nvSpPr>
            <p:cNvPr id="13" name="Rounded Rectangle 12"/>
            <p:cNvSpPr>
              <a:spLocks noChangeAspect="1"/>
            </p:cNvSpPr>
            <p:nvPr/>
          </p:nvSpPr>
          <p:spPr>
            <a:xfrm>
              <a:off x="1784729" y="2527804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 Objectives    and Values</a:t>
              </a:r>
            </a:p>
          </p:txBody>
        </p:sp>
        <p:sp>
          <p:nvSpPr>
            <p:cNvPr id="14" name="Rounded Rectangle 13"/>
            <p:cNvSpPr>
              <a:spLocks noChangeAspect="1"/>
            </p:cNvSpPr>
            <p:nvPr/>
          </p:nvSpPr>
          <p:spPr>
            <a:xfrm>
              <a:off x="7702003" y="2507736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spc="-40" dirty="0"/>
                <a:t>What Happens After the Study</a:t>
              </a:r>
            </a:p>
          </p:txBody>
        </p:sp>
        <p:sp>
          <p:nvSpPr>
            <p:cNvPr id="15" name="Rounded Rectangle 14"/>
            <p:cNvSpPr>
              <a:spLocks noChangeAspect="1"/>
            </p:cNvSpPr>
            <p:nvPr/>
          </p:nvSpPr>
          <p:spPr>
            <a:xfrm>
              <a:off x="6204180" y="2519922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Expected  Outcomes</a:t>
              </a:r>
            </a:p>
            <a:p>
              <a:pPr algn="ctr"/>
              <a:r>
                <a:rPr lang="en-US" sz="1100" b="1" dirty="0"/>
                <a:t>and Progress</a:t>
              </a:r>
            </a:p>
          </p:txBody>
        </p:sp>
        <p:sp>
          <p:nvSpPr>
            <p:cNvPr id="16" name="Rounded Rectangle 15"/>
            <p:cNvSpPr>
              <a:spLocks noChangeAspect="1"/>
            </p:cNvSpPr>
            <p:nvPr/>
          </p:nvSpPr>
          <p:spPr>
            <a:xfrm>
              <a:off x="4770337" y="2507736"/>
              <a:ext cx="1020863" cy="73152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sz="1100" b="1" spc="-30" dirty="0">
                  <a:solidFill>
                    <a:schemeClr val="bg1"/>
                  </a:solidFill>
                </a:rPr>
                <a:t>Interventions </a:t>
              </a:r>
            </a:p>
          </p:txBody>
        </p:sp>
        <p:sp>
          <p:nvSpPr>
            <p:cNvPr id="17" name="Right Arrow 16"/>
            <p:cNvSpPr>
              <a:spLocks noChangeAspect="1"/>
            </p:cNvSpPr>
            <p:nvPr/>
          </p:nvSpPr>
          <p:spPr>
            <a:xfrm>
              <a:off x="2903349" y="2774211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8" name="Right Arrow 17"/>
            <p:cNvSpPr>
              <a:spLocks noChangeAspect="1"/>
            </p:cNvSpPr>
            <p:nvPr/>
          </p:nvSpPr>
          <p:spPr>
            <a:xfrm>
              <a:off x="4413808" y="2772175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9" name="Right Arrow 18"/>
            <p:cNvSpPr>
              <a:spLocks noChangeAspect="1"/>
            </p:cNvSpPr>
            <p:nvPr/>
          </p:nvSpPr>
          <p:spPr>
            <a:xfrm>
              <a:off x="5870805" y="2781169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0" name="Right Arrow 19"/>
            <p:cNvSpPr>
              <a:spLocks noChangeAspect="1"/>
            </p:cNvSpPr>
            <p:nvPr/>
          </p:nvSpPr>
          <p:spPr>
            <a:xfrm>
              <a:off x="7351658" y="2789879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</p:grpSp>
    </p:spTree>
    <p:extLst>
      <p:ext uri="{BB962C8B-B14F-4D97-AF65-F5344CB8AC3E}">
        <p14:creationId xmlns:p14="http://schemas.microsoft.com/office/powerpoint/2010/main" val="226517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42A1C0"/>
                </a:solidFill>
                <a:latin typeface="Calibri"/>
                <a:cs typeface="Calibri"/>
              </a:rPr>
              <a:t>Interventions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fld id="{2B2C7C5F-7E48-4783-96F2-9FFB0D32007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7621" y="2565261"/>
            <a:ext cx="83058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0" indent="0">
              <a:buNone/>
            </a:pPr>
            <a:r>
              <a:rPr lang="en-US" sz="2200" b="1" dirty="0">
                <a:solidFill>
                  <a:srgbClr val="C00000"/>
                </a:solidFill>
                <a:latin typeface="Calibri" panose="020F0502020204030204" pitchFamily="34" charset="0"/>
              </a:rPr>
              <a:t>IV. 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 Parent Training and Information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800100" lvl="1" indent="-342900">
              <a:spcBef>
                <a:spcPts val="1200"/>
              </a:spcBef>
              <a:buFont typeface="Arial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Parent advocacy training</a:t>
            </a:r>
          </a:p>
          <a:p>
            <a:pPr marL="800100" lvl="1" indent="-342900">
              <a:spcBef>
                <a:spcPts val="1200"/>
              </a:spcBef>
              <a:buFont typeface="Arial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Development of high expectations</a:t>
            </a:r>
          </a:p>
          <a:p>
            <a:pPr marL="800100" lvl="1" indent="-342900">
              <a:spcBef>
                <a:spcPts val="1200"/>
              </a:spcBef>
              <a:buFont typeface="Arial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Family-to-family support</a:t>
            </a:r>
          </a:p>
          <a:p>
            <a:pPr marL="800100" lvl="1" indent="-342900">
              <a:spcBef>
                <a:spcPts val="1200"/>
              </a:spcBef>
              <a:buFont typeface="Arial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Local Family Resource Centers</a:t>
            </a:r>
          </a:p>
          <a:p>
            <a:pPr marL="800100" lvl="1" indent="-342900">
              <a:spcBef>
                <a:spcPts val="1200"/>
              </a:spcBef>
              <a:buFont typeface="Arial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Benefits planning</a:t>
            </a:r>
          </a:p>
          <a:p>
            <a:pPr marL="800100" lvl="1" indent="-342900">
              <a:spcBef>
                <a:spcPts val="1200"/>
              </a:spcBef>
              <a:buFont typeface="Arial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Coordination with community partners</a:t>
            </a:r>
          </a:p>
          <a:p>
            <a:endParaRPr lang="en-US" dirty="0"/>
          </a:p>
          <a:p>
            <a:pPr marL="114300" lvl="0" indent="0">
              <a:buNone/>
            </a:pPr>
            <a:endParaRPr lang="en-US" sz="2200" dirty="0"/>
          </a:p>
        </p:txBody>
      </p:sp>
      <p:grpSp>
        <p:nvGrpSpPr>
          <p:cNvPr id="9" name="Group 8"/>
          <p:cNvGrpSpPr/>
          <p:nvPr/>
        </p:nvGrpSpPr>
        <p:grpSpPr>
          <a:xfrm>
            <a:off x="346459" y="1371600"/>
            <a:ext cx="8388277" cy="751588"/>
            <a:chOff x="346459" y="2507736"/>
            <a:chExt cx="8388277" cy="751588"/>
          </a:xfrm>
        </p:grpSpPr>
        <p:sp>
          <p:nvSpPr>
            <p:cNvPr id="10" name="Right Arrow 9"/>
            <p:cNvSpPr>
              <a:spLocks noChangeAspect="1"/>
            </p:cNvSpPr>
            <p:nvPr/>
          </p:nvSpPr>
          <p:spPr>
            <a:xfrm>
              <a:off x="1454909" y="2774211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1" name="Rounded Rectangle 10"/>
            <p:cNvSpPr>
              <a:spLocks noChangeAspect="1"/>
            </p:cNvSpPr>
            <p:nvPr/>
          </p:nvSpPr>
          <p:spPr>
            <a:xfrm>
              <a:off x="346459" y="2527542"/>
              <a:ext cx="1034686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The Goal</a:t>
              </a:r>
            </a:p>
          </p:txBody>
        </p:sp>
        <p:sp>
          <p:nvSpPr>
            <p:cNvPr id="12" name="Rounded Rectangle 11"/>
            <p:cNvSpPr>
              <a:spLocks noChangeAspect="1"/>
            </p:cNvSpPr>
            <p:nvPr/>
          </p:nvSpPr>
          <p:spPr>
            <a:xfrm>
              <a:off x="3268566" y="2507736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Partner Agencies  and LEAs</a:t>
              </a:r>
            </a:p>
          </p:txBody>
        </p:sp>
        <p:sp>
          <p:nvSpPr>
            <p:cNvPr id="13" name="Rounded Rectangle 12"/>
            <p:cNvSpPr>
              <a:spLocks noChangeAspect="1"/>
            </p:cNvSpPr>
            <p:nvPr/>
          </p:nvSpPr>
          <p:spPr>
            <a:xfrm>
              <a:off x="1784729" y="2527804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 Objectives    and Values</a:t>
              </a:r>
            </a:p>
          </p:txBody>
        </p:sp>
        <p:sp>
          <p:nvSpPr>
            <p:cNvPr id="14" name="Rounded Rectangle 13"/>
            <p:cNvSpPr>
              <a:spLocks noChangeAspect="1"/>
            </p:cNvSpPr>
            <p:nvPr/>
          </p:nvSpPr>
          <p:spPr>
            <a:xfrm>
              <a:off x="7702003" y="2507736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spc="-40" dirty="0"/>
                <a:t>What Happens After the Study</a:t>
              </a:r>
            </a:p>
          </p:txBody>
        </p:sp>
        <p:sp>
          <p:nvSpPr>
            <p:cNvPr id="15" name="Rounded Rectangle 14"/>
            <p:cNvSpPr>
              <a:spLocks noChangeAspect="1"/>
            </p:cNvSpPr>
            <p:nvPr/>
          </p:nvSpPr>
          <p:spPr>
            <a:xfrm>
              <a:off x="6204180" y="2519922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Expected  Outcomes</a:t>
              </a:r>
            </a:p>
            <a:p>
              <a:pPr algn="ctr"/>
              <a:r>
                <a:rPr lang="en-US" sz="1100" b="1" dirty="0"/>
                <a:t>and Progress</a:t>
              </a:r>
            </a:p>
          </p:txBody>
        </p:sp>
        <p:sp>
          <p:nvSpPr>
            <p:cNvPr id="16" name="Rounded Rectangle 15"/>
            <p:cNvSpPr>
              <a:spLocks noChangeAspect="1"/>
            </p:cNvSpPr>
            <p:nvPr/>
          </p:nvSpPr>
          <p:spPr>
            <a:xfrm>
              <a:off x="4770337" y="2507736"/>
              <a:ext cx="1020863" cy="73152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sz="1100" b="1" spc="-30" dirty="0">
                  <a:solidFill>
                    <a:schemeClr val="bg1"/>
                  </a:solidFill>
                </a:rPr>
                <a:t>Interventions </a:t>
              </a:r>
            </a:p>
          </p:txBody>
        </p:sp>
        <p:sp>
          <p:nvSpPr>
            <p:cNvPr id="17" name="Right Arrow 16"/>
            <p:cNvSpPr>
              <a:spLocks noChangeAspect="1"/>
            </p:cNvSpPr>
            <p:nvPr/>
          </p:nvSpPr>
          <p:spPr>
            <a:xfrm>
              <a:off x="2903349" y="2774211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8" name="Right Arrow 17"/>
            <p:cNvSpPr>
              <a:spLocks noChangeAspect="1"/>
            </p:cNvSpPr>
            <p:nvPr/>
          </p:nvSpPr>
          <p:spPr>
            <a:xfrm>
              <a:off x="4413808" y="2772175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9" name="Right Arrow 18"/>
            <p:cNvSpPr>
              <a:spLocks noChangeAspect="1"/>
            </p:cNvSpPr>
            <p:nvPr/>
          </p:nvSpPr>
          <p:spPr>
            <a:xfrm>
              <a:off x="5870805" y="2781169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0" name="Right Arrow 19"/>
            <p:cNvSpPr>
              <a:spLocks noChangeAspect="1"/>
            </p:cNvSpPr>
            <p:nvPr/>
          </p:nvSpPr>
          <p:spPr>
            <a:xfrm>
              <a:off x="7351658" y="2789879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</p:grpSp>
    </p:spTree>
    <p:extLst>
      <p:ext uri="{BB962C8B-B14F-4D97-AF65-F5344CB8AC3E}">
        <p14:creationId xmlns:p14="http://schemas.microsoft.com/office/powerpoint/2010/main" val="1052877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42A1C0"/>
                </a:solidFill>
                <a:latin typeface="Calibri"/>
                <a:cs typeface="Calibri"/>
              </a:rPr>
              <a:t>Interventions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fld id="{2B2C7C5F-7E48-4783-96F2-9FFB0D32007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630658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0" indent="0">
              <a:buNone/>
            </a:pPr>
            <a:r>
              <a:rPr lang="en-US" sz="2200" b="1" dirty="0">
                <a:solidFill>
                  <a:srgbClr val="C00000"/>
                </a:solidFill>
                <a:latin typeface="Calibri" panose="020F0502020204030204" pitchFamily="34" charset="0"/>
              </a:rPr>
              <a:t>V.  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Other Services and Support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800100" lvl="1" indent="-342900">
              <a:spcBef>
                <a:spcPts val="1200"/>
              </a:spcBef>
              <a:buFont typeface="Arial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Youth Development Activities</a:t>
            </a:r>
          </a:p>
          <a:p>
            <a:pPr marL="800100" lvl="1" indent="-342900">
              <a:spcBef>
                <a:spcPts val="1200"/>
              </a:spcBef>
              <a:buFont typeface="Arial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Activities to Engage Employers</a:t>
            </a:r>
          </a:p>
          <a:p>
            <a:pPr marL="800100" lvl="1" indent="-342900">
              <a:spcBef>
                <a:spcPts val="1200"/>
              </a:spcBef>
              <a:buFont typeface="Arial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Health, Behavioral Management &amp; Wellness Services</a:t>
            </a:r>
          </a:p>
          <a:p>
            <a:pPr marL="800100" lvl="1" indent="-342900">
              <a:spcBef>
                <a:spcPts val="1200"/>
              </a:spcBef>
              <a:buFont typeface="Arial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Assistive Technology Services, Devices &amp; Training</a:t>
            </a:r>
          </a:p>
          <a:p>
            <a:pPr marL="800100" lvl="1" indent="-342900">
              <a:spcBef>
                <a:spcPts val="1200"/>
              </a:spcBef>
              <a:buFont typeface="Arial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Independent Living Activities</a:t>
            </a:r>
          </a:p>
          <a:p>
            <a:pPr marL="114300" lvl="0" indent="0">
              <a:buNone/>
            </a:pPr>
            <a:endParaRPr lang="en-US" sz="2200" dirty="0"/>
          </a:p>
        </p:txBody>
      </p:sp>
      <p:grpSp>
        <p:nvGrpSpPr>
          <p:cNvPr id="9" name="Group 8"/>
          <p:cNvGrpSpPr/>
          <p:nvPr/>
        </p:nvGrpSpPr>
        <p:grpSpPr>
          <a:xfrm>
            <a:off x="346459" y="1371600"/>
            <a:ext cx="8388277" cy="751588"/>
            <a:chOff x="346459" y="2507736"/>
            <a:chExt cx="8388277" cy="751588"/>
          </a:xfrm>
        </p:grpSpPr>
        <p:sp>
          <p:nvSpPr>
            <p:cNvPr id="10" name="Right Arrow 9"/>
            <p:cNvSpPr>
              <a:spLocks noChangeAspect="1"/>
            </p:cNvSpPr>
            <p:nvPr/>
          </p:nvSpPr>
          <p:spPr>
            <a:xfrm>
              <a:off x="1454909" y="2774211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1" name="Rounded Rectangle 10"/>
            <p:cNvSpPr>
              <a:spLocks noChangeAspect="1"/>
            </p:cNvSpPr>
            <p:nvPr/>
          </p:nvSpPr>
          <p:spPr>
            <a:xfrm>
              <a:off x="346459" y="2527542"/>
              <a:ext cx="1034686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The Goal</a:t>
              </a:r>
            </a:p>
          </p:txBody>
        </p:sp>
        <p:sp>
          <p:nvSpPr>
            <p:cNvPr id="12" name="Rounded Rectangle 11"/>
            <p:cNvSpPr>
              <a:spLocks noChangeAspect="1"/>
            </p:cNvSpPr>
            <p:nvPr/>
          </p:nvSpPr>
          <p:spPr>
            <a:xfrm>
              <a:off x="3268566" y="2507736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Partner Agencies  and LEAs</a:t>
              </a:r>
            </a:p>
          </p:txBody>
        </p:sp>
        <p:sp>
          <p:nvSpPr>
            <p:cNvPr id="13" name="Rounded Rectangle 12"/>
            <p:cNvSpPr>
              <a:spLocks noChangeAspect="1"/>
            </p:cNvSpPr>
            <p:nvPr/>
          </p:nvSpPr>
          <p:spPr>
            <a:xfrm>
              <a:off x="1784729" y="2527804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 Objectives    and Values</a:t>
              </a:r>
            </a:p>
          </p:txBody>
        </p:sp>
        <p:sp>
          <p:nvSpPr>
            <p:cNvPr id="14" name="Rounded Rectangle 13"/>
            <p:cNvSpPr>
              <a:spLocks noChangeAspect="1"/>
            </p:cNvSpPr>
            <p:nvPr/>
          </p:nvSpPr>
          <p:spPr>
            <a:xfrm>
              <a:off x="7702003" y="2507736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spc="-40" dirty="0"/>
                <a:t>What Happens After the Study</a:t>
              </a:r>
            </a:p>
          </p:txBody>
        </p:sp>
        <p:sp>
          <p:nvSpPr>
            <p:cNvPr id="15" name="Rounded Rectangle 14"/>
            <p:cNvSpPr>
              <a:spLocks noChangeAspect="1"/>
            </p:cNvSpPr>
            <p:nvPr/>
          </p:nvSpPr>
          <p:spPr>
            <a:xfrm>
              <a:off x="6204180" y="2519922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Expected  Outcomes</a:t>
              </a:r>
            </a:p>
            <a:p>
              <a:pPr algn="ctr"/>
              <a:r>
                <a:rPr lang="en-US" sz="1100" b="1" dirty="0"/>
                <a:t>and Progress</a:t>
              </a:r>
            </a:p>
          </p:txBody>
        </p:sp>
        <p:sp>
          <p:nvSpPr>
            <p:cNvPr id="16" name="Rounded Rectangle 15"/>
            <p:cNvSpPr>
              <a:spLocks noChangeAspect="1"/>
            </p:cNvSpPr>
            <p:nvPr/>
          </p:nvSpPr>
          <p:spPr>
            <a:xfrm>
              <a:off x="4770337" y="2507736"/>
              <a:ext cx="1020863" cy="73152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sz="1100" b="1" spc="-30" dirty="0">
                  <a:solidFill>
                    <a:schemeClr val="bg1"/>
                  </a:solidFill>
                </a:rPr>
                <a:t>Interventions </a:t>
              </a:r>
            </a:p>
          </p:txBody>
        </p:sp>
        <p:sp>
          <p:nvSpPr>
            <p:cNvPr id="17" name="Right Arrow 16"/>
            <p:cNvSpPr>
              <a:spLocks noChangeAspect="1"/>
            </p:cNvSpPr>
            <p:nvPr/>
          </p:nvSpPr>
          <p:spPr>
            <a:xfrm>
              <a:off x="2903349" y="2774211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8" name="Right Arrow 17"/>
            <p:cNvSpPr>
              <a:spLocks noChangeAspect="1"/>
            </p:cNvSpPr>
            <p:nvPr/>
          </p:nvSpPr>
          <p:spPr>
            <a:xfrm>
              <a:off x="4413808" y="2772175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9" name="Right Arrow 18"/>
            <p:cNvSpPr>
              <a:spLocks noChangeAspect="1"/>
            </p:cNvSpPr>
            <p:nvPr/>
          </p:nvSpPr>
          <p:spPr>
            <a:xfrm>
              <a:off x="5870805" y="2781169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0" name="Right Arrow 19"/>
            <p:cNvSpPr>
              <a:spLocks noChangeAspect="1"/>
            </p:cNvSpPr>
            <p:nvPr/>
          </p:nvSpPr>
          <p:spPr>
            <a:xfrm>
              <a:off x="7351658" y="2789879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</p:grpSp>
    </p:spTree>
    <p:extLst>
      <p:ext uri="{BB962C8B-B14F-4D97-AF65-F5344CB8AC3E}">
        <p14:creationId xmlns:p14="http://schemas.microsoft.com/office/powerpoint/2010/main" val="1545731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42A1C0"/>
                </a:solidFill>
                <a:latin typeface="Calibri"/>
                <a:cs typeface="Calibri"/>
              </a:rPr>
              <a:t>Performance Measures and Outcomes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fld id="{2B2C7C5F-7E48-4783-96F2-9FFB0D32007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2514600"/>
            <a:ext cx="73864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Bef>
                <a:spcPts val="1200"/>
              </a:spcBef>
              <a:buFont typeface="Arial"/>
              <a:buChar char="•"/>
            </a:pPr>
            <a:r>
              <a:rPr lang="en-US" sz="2400" dirty="0">
                <a:latin typeface="Calibri"/>
                <a:cs typeface="Calibri"/>
              </a:rPr>
              <a:t>Increased educational attainment </a:t>
            </a:r>
          </a:p>
          <a:p>
            <a:pPr marL="285750" lvl="0" indent="-285750">
              <a:spcBef>
                <a:spcPts val="1200"/>
              </a:spcBef>
              <a:buFont typeface="Arial"/>
              <a:buChar char="•"/>
            </a:pPr>
            <a:r>
              <a:rPr lang="en-US" sz="2400" dirty="0">
                <a:latin typeface="Calibri"/>
                <a:cs typeface="Calibri"/>
              </a:rPr>
              <a:t>Increased access to community services, based on need</a:t>
            </a:r>
          </a:p>
          <a:p>
            <a:pPr marL="285750" lvl="0" indent="-285750">
              <a:spcBef>
                <a:spcPts val="1200"/>
              </a:spcBef>
              <a:buFont typeface="Arial"/>
              <a:buChar char="•"/>
            </a:pPr>
            <a:r>
              <a:rPr lang="en-US" sz="2400" dirty="0">
                <a:latin typeface="Calibri"/>
                <a:cs typeface="Calibri"/>
              </a:rPr>
              <a:t>Improved employment outcomes</a:t>
            </a:r>
          </a:p>
          <a:p>
            <a:pPr marL="285750" lvl="0" indent="-285750">
              <a:spcBef>
                <a:spcPts val="1200"/>
              </a:spcBef>
              <a:buFont typeface="Arial"/>
              <a:buChar char="•"/>
            </a:pPr>
            <a:r>
              <a:rPr lang="en-US" sz="2400" dirty="0">
                <a:latin typeface="Calibri"/>
                <a:cs typeface="Calibri"/>
              </a:rPr>
              <a:t>Increased exploration, understanding and utilization of     work incentives </a:t>
            </a:r>
          </a:p>
          <a:p>
            <a:pPr marL="285750" lvl="0" indent="-285750">
              <a:spcBef>
                <a:spcPts val="1200"/>
              </a:spcBef>
              <a:buFont typeface="Arial"/>
              <a:buChar char="•"/>
            </a:pPr>
            <a:r>
              <a:rPr lang="en-US" sz="2400" dirty="0">
                <a:latin typeface="Calibri"/>
                <a:cs typeface="Calibri"/>
              </a:rPr>
              <a:t>Improved understanding of financial/benefits planning </a:t>
            </a:r>
          </a:p>
          <a:p>
            <a:pPr marL="285750" lvl="0" indent="-285750">
              <a:spcBef>
                <a:spcPts val="1200"/>
              </a:spcBef>
              <a:buFont typeface="Arial"/>
              <a:buChar char="•"/>
            </a:pPr>
            <a:r>
              <a:rPr lang="en-US" sz="2400" dirty="0">
                <a:latin typeface="Calibri"/>
                <a:cs typeface="Calibri"/>
              </a:rPr>
              <a:t>Post-program reduction in Supplemental Security Income payments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46459" y="1371600"/>
            <a:ext cx="8388277" cy="751588"/>
            <a:chOff x="346459" y="2507736"/>
            <a:chExt cx="8388277" cy="751588"/>
          </a:xfrm>
        </p:grpSpPr>
        <p:sp>
          <p:nvSpPr>
            <p:cNvPr id="9" name="Right Arrow 8"/>
            <p:cNvSpPr>
              <a:spLocks noChangeAspect="1"/>
            </p:cNvSpPr>
            <p:nvPr/>
          </p:nvSpPr>
          <p:spPr>
            <a:xfrm>
              <a:off x="1454909" y="2774211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0" name="Rounded Rectangle 9"/>
            <p:cNvSpPr>
              <a:spLocks noChangeAspect="1"/>
            </p:cNvSpPr>
            <p:nvPr/>
          </p:nvSpPr>
          <p:spPr>
            <a:xfrm>
              <a:off x="346459" y="2527542"/>
              <a:ext cx="1034686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The Goal</a:t>
              </a:r>
            </a:p>
          </p:txBody>
        </p:sp>
        <p:sp>
          <p:nvSpPr>
            <p:cNvPr id="11" name="Rounded Rectangle 10"/>
            <p:cNvSpPr>
              <a:spLocks noChangeAspect="1"/>
            </p:cNvSpPr>
            <p:nvPr/>
          </p:nvSpPr>
          <p:spPr>
            <a:xfrm>
              <a:off x="3268566" y="2507736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Partner Agencies  and LEAs</a:t>
              </a:r>
            </a:p>
          </p:txBody>
        </p:sp>
        <p:sp>
          <p:nvSpPr>
            <p:cNvPr id="12" name="Rounded Rectangle 11"/>
            <p:cNvSpPr>
              <a:spLocks noChangeAspect="1"/>
            </p:cNvSpPr>
            <p:nvPr/>
          </p:nvSpPr>
          <p:spPr>
            <a:xfrm>
              <a:off x="1784729" y="2527804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 Objectives    and Values</a:t>
              </a:r>
            </a:p>
          </p:txBody>
        </p:sp>
        <p:sp>
          <p:nvSpPr>
            <p:cNvPr id="13" name="Rounded Rectangle 12"/>
            <p:cNvSpPr>
              <a:spLocks noChangeAspect="1"/>
            </p:cNvSpPr>
            <p:nvPr/>
          </p:nvSpPr>
          <p:spPr>
            <a:xfrm>
              <a:off x="7702003" y="2507736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spc="-40" dirty="0"/>
                <a:t>What Happens After the Study</a:t>
              </a:r>
            </a:p>
          </p:txBody>
        </p:sp>
        <p:sp>
          <p:nvSpPr>
            <p:cNvPr id="14" name="Rounded Rectangle 13"/>
            <p:cNvSpPr>
              <a:spLocks noChangeAspect="1"/>
            </p:cNvSpPr>
            <p:nvPr/>
          </p:nvSpPr>
          <p:spPr>
            <a:xfrm>
              <a:off x="6204180" y="2519922"/>
              <a:ext cx="1032733" cy="73152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Expected  Outcomes</a:t>
              </a:r>
            </a:p>
            <a:p>
              <a:pPr algn="ctr"/>
              <a:r>
                <a:rPr lang="en-US" sz="1100" b="1" dirty="0"/>
                <a:t>and Progress</a:t>
              </a:r>
            </a:p>
          </p:txBody>
        </p:sp>
        <p:sp>
          <p:nvSpPr>
            <p:cNvPr id="15" name="Rounded Rectangle 14"/>
            <p:cNvSpPr>
              <a:spLocks noChangeAspect="1"/>
            </p:cNvSpPr>
            <p:nvPr/>
          </p:nvSpPr>
          <p:spPr>
            <a:xfrm>
              <a:off x="4770337" y="2507736"/>
              <a:ext cx="102086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sz="1100" b="1" spc="-30" dirty="0">
                  <a:solidFill>
                    <a:schemeClr val="bg1"/>
                  </a:solidFill>
                </a:rPr>
                <a:t>Interventions </a:t>
              </a:r>
            </a:p>
          </p:txBody>
        </p:sp>
        <p:sp>
          <p:nvSpPr>
            <p:cNvPr id="16" name="Right Arrow 15"/>
            <p:cNvSpPr>
              <a:spLocks noChangeAspect="1"/>
            </p:cNvSpPr>
            <p:nvPr/>
          </p:nvSpPr>
          <p:spPr>
            <a:xfrm>
              <a:off x="2903349" y="2774211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7" name="Right Arrow 16"/>
            <p:cNvSpPr>
              <a:spLocks noChangeAspect="1"/>
            </p:cNvSpPr>
            <p:nvPr/>
          </p:nvSpPr>
          <p:spPr>
            <a:xfrm>
              <a:off x="4413808" y="2772175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8" name="Right Arrow 17"/>
            <p:cNvSpPr>
              <a:spLocks noChangeAspect="1"/>
            </p:cNvSpPr>
            <p:nvPr/>
          </p:nvSpPr>
          <p:spPr>
            <a:xfrm>
              <a:off x="5870805" y="2781169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9" name="Right Arrow 18"/>
            <p:cNvSpPr>
              <a:spLocks noChangeAspect="1"/>
            </p:cNvSpPr>
            <p:nvPr/>
          </p:nvSpPr>
          <p:spPr>
            <a:xfrm>
              <a:off x="7351658" y="2789879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</p:grpSp>
      <p:sp>
        <p:nvSpPr>
          <p:cNvPr id="24" name="Up Arrow 23"/>
          <p:cNvSpPr/>
          <p:nvPr/>
        </p:nvSpPr>
        <p:spPr>
          <a:xfrm rot="10800000">
            <a:off x="346457" y="5461000"/>
            <a:ext cx="796541" cy="500698"/>
          </a:xfrm>
          <a:prstGeom prst="upArrow">
            <a:avLst>
              <a:gd name="adj1" fmla="val 50000"/>
              <a:gd name="adj2" fmla="val 47464"/>
            </a:avLst>
          </a:prstGeom>
          <a:gradFill>
            <a:gsLst>
              <a:gs pos="50000">
                <a:schemeClr val="tx2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346458" y="2514600"/>
            <a:ext cx="796541" cy="2819400"/>
          </a:xfrm>
          <a:prstGeom prst="upArrow">
            <a:avLst/>
          </a:prstGeom>
          <a:gradFill>
            <a:gsLst>
              <a:gs pos="50000">
                <a:schemeClr val="accent2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066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3820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42A1C0"/>
                </a:solidFill>
                <a:latin typeface="Calibri"/>
                <a:cs typeface="Calibri"/>
              </a:rPr>
              <a:t>Performance as of August 1, 2018</a:t>
            </a:r>
            <a:br>
              <a:rPr lang="en-US" sz="4000" b="1" dirty="0">
                <a:solidFill>
                  <a:srgbClr val="42A1C0"/>
                </a:solidFill>
                <a:latin typeface="Calibri"/>
                <a:cs typeface="Calibri"/>
              </a:rPr>
            </a:b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34454" y="6356350"/>
            <a:ext cx="452346" cy="365125"/>
          </a:xfrm>
        </p:spPr>
        <p:txBody>
          <a:bodyPr/>
          <a:lstStyle/>
          <a:p>
            <a:fld id="{2B2C7C5F-7E48-4783-96F2-9FFB0D320079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82054" y="1166594"/>
            <a:ext cx="8388277" cy="751588"/>
            <a:chOff x="346459" y="2507736"/>
            <a:chExt cx="8388277" cy="751588"/>
          </a:xfrm>
        </p:grpSpPr>
        <p:sp>
          <p:nvSpPr>
            <p:cNvPr id="7" name="Right Arrow 6"/>
            <p:cNvSpPr>
              <a:spLocks noChangeAspect="1"/>
            </p:cNvSpPr>
            <p:nvPr/>
          </p:nvSpPr>
          <p:spPr>
            <a:xfrm>
              <a:off x="1454909" y="2774211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8" name="Rounded Rectangle 7"/>
            <p:cNvSpPr>
              <a:spLocks noChangeAspect="1"/>
            </p:cNvSpPr>
            <p:nvPr/>
          </p:nvSpPr>
          <p:spPr>
            <a:xfrm>
              <a:off x="346459" y="2527542"/>
              <a:ext cx="1034686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The Goal</a:t>
              </a:r>
            </a:p>
          </p:txBody>
        </p:sp>
        <p:sp>
          <p:nvSpPr>
            <p:cNvPr id="9" name="Rounded Rectangle 8"/>
            <p:cNvSpPr>
              <a:spLocks noChangeAspect="1"/>
            </p:cNvSpPr>
            <p:nvPr/>
          </p:nvSpPr>
          <p:spPr>
            <a:xfrm>
              <a:off x="3268566" y="2507736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Partner Agencies  and LEAs</a:t>
              </a:r>
            </a:p>
          </p:txBody>
        </p:sp>
        <p:sp>
          <p:nvSpPr>
            <p:cNvPr id="10" name="Rounded Rectangle 9"/>
            <p:cNvSpPr>
              <a:spLocks noChangeAspect="1"/>
            </p:cNvSpPr>
            <p:nvPr/>
          </p:nvSpPr>
          <p:spPr>
            <a:xfrm>
              <a:off x="1784729" y="2527804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 Objectives    and Values</a:t>
              </a:r>
            </a:p>
          </p:txBody>
        </p:sp>
        <p:sp>
          <p:nvSpPr>
            <p:cNvPr id="11" name="Rounded Rectangle 10"/>
            <p:cNvSpPr>
              <a:spLocks noChangeAspect="1"/>
            </p:cNvSpPr>
            <p:nvPr/>
          </p:nvSpPr>
          <p:spPr>
            <a:xfrm>
              <a:off x="7702003" y="2507736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spc="-40" dirty="0"/>
                <a:t>What Happens After the Study</a:t>
              </a:r>
            </a:p>
          </p:txBody>
        </p:sp>
        <p:sp>
          <p:nvSpPr>
            <p:cNvPr id="12" name="Rounded Rectangle 11"/>
            <p:cNvSpPr>
              <a:spLocks noChangeAspect="1"/>
            </p:cNvSpPr>
            <p:nvPr/>
          </p:nvSpPr>
          <p:spPr>
            <a:xfrm>
              <a:off x="6204180" y="2519922"/>
              <a:ext cx="1032733" cy="73152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Expected  Outcomes</a:t>
              </a:r>
            </a:p>
            <a:p>
              <a:pPr algn="ctr"/>
              <a:r>
                <a:rPr lang="en-US" sz="1100" b="1" dirty="0"/>
                <a:t>and Progress</a:t>
              </a:r>
            </a:p>
          </p:txBody>
        </p:sp>
        <p:sp>
          <p:nvSpPr>
            <p:cNvPr id="13" name="Rounded Rectangle 12"/>
            <p:cNvSpPr>
              <a:spLocks noChangeAspect="1"/>
            </p:cNvSpPr>
            <p:nvPr/>
          </p:nvSpPr>
          <p:spPr>
            <a:xfrm>
              <a:off x="4770337" y="2507736"/>
              <a:ext cx="102086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sz="1100" b="1" spc="-30" dirty="0">
                  <a:solidFill>
                    <a:schemeClr val="bg1"/>
                  </a:solidFill>
                </a:rPr>
                <a:t>Interventions </a:t>
              </a:r>
            </a:p>
          </p:txBody>
        </p:sp>
        <p:sp>
          <p:nvSpPr>
            <p:cNvPr id="14" name="Right Arrow 13"/>
            <p:cNvSpPr>
              <a:spLocks noChangeAspect="1"/>
            </p:cNvSpPr>
            <p:nvPr/>
          </p:nvSpPr>
          <p:spPr>
            <a:xfrm>
              <a:off x="2903349" y="2774211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5" name="Right Arrow 14"/>
            <p:cNvSpPr>
              <a:spLocks noChangeAspect="1"/>
            </p:cNvSpPr>
            <p:nvPr/>
          </p:nvSpPr>
          <p:spPr>
            <a:xfrm>
              <a:off x="4413808" y="2772175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6" name="Right Arrow 15"/>
            <p:cNvSpPr>
              <a:spLocks noChangeAspect="1"/>
            </p:cNvSpPr>
            <p:nvPr/>
          </p:nvSpPr>
          <p:spPr>
            <a:xfrm>
              <a:off x="5870805" y="2781169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7" name="Right Arrow 16"/>
            <p:cNvSpPr>
              <a:spLocks noChangeAspect="1"/>
            </p:cNvSpPr>
            <p:nvPr/>
          </p:nvSpPr>
          <p:spPr>
            <a:xfrm>
              <a:off x="7351658" y="2789879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</p:grpSp>
      <p:sp>
        <p:nvSpPr>
          <p:cNvPr id="19" name="Rounded Rectangle 18"/>
          <p:cNvSpPr/>
          <p:nvPr/>
        </p:nvSpPr>
        <p:spPr>
          <a:xfrm>
            <a:off x="6458254" y="2286000"/>
            <a:ext cx="2096635" cy="1219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600"/>
              </a:spcBef>
              <a:tabLst>
                <a:tab pos="1257300" algn="l"/>
              </a:tabLst>
            </a:pPr>
            <a:r>
              <a:rPr lang="en-US" sz="2400" dirty="0">
                <a:solidFill>
                  <a:schemeClr val="tx1"/>
                </a:solidFill>
                <a:latin typeface="Impact" panose="020B0806030902050204" pitchFamily="34" charset="0"/>
                <a:cs typeface="Calibri"/>
              </a:rPr>
              <a:t> 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interventions or contacts provided 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012222" y="5268676"/>
            <a:ext cx="3203894" cy="11176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600"/>
              </a:spcBef>
            </a:pP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Impact" panose="020B0806030902050204" pitchFamily="34" charset="0"/>
                <a:cs typeface="Calibri"/>
              </a:rPr>
              <a:t>3</a:t>
            </a:r>
          </a:p>
          <a:p>
            <a:pPr lvl="0" algn="ctr"/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CSU campuses provide           support via student interns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6450161" y="3726538"/>
            <a:ext cx="2104728" cy="1219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tabLst>
                <a:tab pos="1257300" algn="l"/>
              </a:tabLst>
            </a:pPr>
            <a:r>
              <a:rPr lang="en-US" sz="2400" dirty="0">
                <a:solidFill>
                  <a:schemeClr val="tx1"/>
                </a:solidFill>
                <a:latin typeface="Impact" panose="020B0806030902050204" pitchFamily="34" charset="0"/>
                <a:cs typeface="Calibri"/>
              </a:rPr>
              <a:t>16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</a:p>
          <a:p>
            <a:pPr lvl="0" algn="ctr">
              <a:tabLst>
                <a:tab pos="1257300" algn="l"/>
              </a:tabLst>
            </a:pP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Family Resource Centers engaged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3012221" y="3835400"/>
            <a:ext cx="3208043" cy="1219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600"/>
              </a:spcBef>
              <a:tabLst>
                <a:tab pos="1206500" algn="l"/>
                <a:tab pos="1257300" algn="l"/>
              </a:tabLst>
            </a:pPr>
            <a:r>
              <a:rPr lang="en-US" sz="2400" dirty="0">
                <a:solidFill>
                  <a:schemeClr val="tx1"/>
                </a:solidFill>
                <a:latin typeface="Impact" panose="020B0806030902050204" pitchFamily="34" charset="0"/>
                <a:cs typeface="Calibri"/>
              </a:rPr>
              <a:t>110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</a:p>
          <a:p>
            <a:pPr lvl="0" algn="ctr">
              <a:tabLst>
                <a:tab pos="1206500" algn="l"/>
                <a:tab pos="1257300" algn="l"/>
              </a:tabLst>
            </a:pP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CSCs/Managers are Benefits Planners (certified/provisional)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012222" y="2298700"/>
            <a:ext cx="3208043" cy="1346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tabLst>
                <a:tab pos="1257300" algn="l"/>
              </a:tabLst>
            </a:pPr>
            <a:r>
              <a:rPr lang="en-US" sz="2400" dirty="0">
                <a:solidFill>
                  <a:schemeClr val="tx1"/>
                </a:solidFill>
                <a:latin typeface="Impact" panose="020B0806030902050204" pitchFamily="34" charset="0"/>
                <a:cs typeface="Calibri"/>
              </a:rPr>
              <a:t>&gt; 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</a:p>
          <a:p>
            <a:pPr lvl="0" algn="ctr">
              <a:tabLst>
                <a:tab pos="1257300" algn="l"/>
              </a:tabLst>
            </a:pP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community organizations provided at least one outreach/intervention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6458254" y="5167076"/>
            <a:ext cx="2104728" cy="1219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Interagency discussions held with DDS, EDD, DSS, CDE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85038" y="2286000"/>
            <a:ext cx="2257661" cy="4100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 algn="ctr">
              <a:tabLst>
                <a:tab pos="22860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Impact" panose="020B0806030902050204" pitchFamily="34" charset="0"/>
                <a:cs typeface="Calibri"/>
              </a:rPr>
              <a:t>3,272 </a:t>
            </a:r>
          </a:p>
          <a:p>
            <a:pPr lvl="0" algn="ctr">
              <a:tabLst>
                <a:tab pos="2286000" algn="l"/>
              </a:tabLst>
            </a:pPr>
            <a:r>
              <a:rPr lang="en-US" dirty="0">
                <a:solidFill>
                  <a:schemeClr val="bg1"/>
                </a:solidFill>
                <a:latin typeface="Calibri"/>
                <a:cs typeface="Calibri"/>
              </a:rPr>
              <a:t>recruited</a:t>
            </a:r>
          </a:p>
          <a:p>
            <a:pPr lvl="0" algn="ctr">
              <a:tabLst>
                <a:tab pos="2286000" algn="l"/>
              </a:tabLst>
            </a:pPr>
            <a:endParaRPr lang="en-US" sz="2400" dirty="0">
              <a:solidFill>
                <a:schemeClr val="bg1"/>
              </a:solidFill>
              <a:latin typeface="Calibri"/>
              <a:cs typeface="Calibri"/>
            </a:endParaRPr>
          </a:p>
          <a:p>
            <a:pPr lvl="0" algn="ctr">
              <a:tabLst>
                <a:tab pos="2286000" algn="l"/>
              </a:tabLst>
            </a:pPr>
            <a:r>
              <a:rPr lang="en-US" sz="2400" dirty="0">
                <a:solidFill>
                  <a:schemeClr val="bg1"/>
                </a:solidFill>
                <a:latin typeface="Impact" panose="020B0806030902050204" pitchFamily="34" charset="0"/>
                <a:cs typeface="Calibri"/>
              </a:rPr>
              <a:t>1,646</a:t>
            </a:r>
          </a:p>
          <a:p>
            <a:pPr lvl="0" algn="ctr">
              <a:tabLst>
                <a:tab pos="2286000" algn="l"/>
              </a:tabLst>
            </a:pPr>
            <a:r>
              <a:rPr lang="en-US" sz="240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in </a:t>
            </a:r>
            <a:r>
              <a:rPr lang="en-US" b="1" i="1" dirty="0" err="1">
                <a:solidFill>
                  <a:schemeClr val="bg1"/>
                </a:solidFill>
                <a:latin typeface="Calibri"/>
                <a:cs typeface="Calibri"/>
              </a:rPr>
              <a:t>CaPROMISE</a:t>
            </a:r>
            <a:r>
              <a:rPr lang="en-US" b="1" i="1" dirty="0">
                <a:solidFill>
                  <a:schemeClr val="bg1"/>
                </a:solidFill>
                <a:latin typeface="Calibri"/>
                <a:cs typeface="Calibri"/>
              </a:rPr>
              <a:t> Services Group</a:t>
            </a:r>
          </a:p>
          <a:p>
            <a:pPr lvl="0" algn="ctr">
              <a:tabLst>
                <a:tab pos="2286000" algn="l"/>
              </a:tabLst>
            </a:pPr>
            <a:endParaRPr lang="en-US" sz="2400" dirty="0">
              <a:solidFill>
                <a:schemeClr val="bg1"/>
              </a:solidFill>
              <a:latin typeface="Impact" panose="020B0806030902050204" pitchFamily="34" charset="0"/>
              <a:cs typeface="Calibri"/>
            </a:endParaRPr>
          </a:p>
          <a:p>
            <a:pPr lvl="0" algn="ctr">
              <a:tabLst>
                <a:tab pos="2286000" algn="l"/>
              </a:tabLst>
            </a:pPr>
            <a:r>
              <a:rPr lang="en-US" sz="2400" dirty="0">
                <a:solidFill>
                  <a:schemeClr val="bg1"/>
                </a:solidFill>
                <a:latin typeface="Impact" panose="020B0806030902050204" pitchFamily="34" charset="0"/>
                <a:cs typeface="Calibri"/>
              </a:rPr>
              <a:t>1626</a:t>
            </a:r>
            <a:endParaRPr lang="en-US" dirty="0">
              <a:solidFill>
                <a:schemeClr val="bg1"/>
              </a:solidFill>
              <a:latin typeface="Calibri"/>
              <a:cs typeface="Calibri"/>
            </a:endParaRPr>
          </a:p>
          <a:p>
            <a:pPr lvl="0" algn="ctr">
              <a:tabLst>
                <a:tab pos="2286000" algn="l"/>
              </a:tabLst>
            </a:pP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in </a:t>
            </a:r>
            <a:r>
              <a:rPr lang="en-US" b="1" i="1" dirty="0">
                <a:solidFill>
                  <a:schemeClr val="bg1"/>
                </a:solidFill>
                <a:latin typeface="Calibri"/>
                <a:cs typeface="Calibri"/>
              </a:rPr>
              <a:t>Usual Services Group</a:t>
            </a:r>
          </a:p>
        </p:txBody>
      </p:sp>
    </p:spTree>
    <p:extLst>
      <p:ext uri="{BB962C8B-B14F-4D97-AF65-F5344CB8AC3E}">
        <p14:creationId xmlns:p14="http://schemas.microsoft.com/office/powerpoint/2010/main" val="2671727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42A1C0"/>
                </a:solidFill>
                <a:latin typeface="Calibri"/>
                <a:cs typeface="Calibri"/>
              </a:rPr>
              <a:t>Lessons Learned</a:t>
            </a:r>
            <a:br>
              <a:rPr lang="en-US" sz="4000" b="1" dirty="0">
                <a:solidFill>
                  <a:srgbClr val="42A1C0"/>
                </a:solidFill>
                <a:latin typeface="Calibri"/>
                <a:cs typeface="Calibri"/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305800" cy="41910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Person-Driven </a:t>
            </a:r>
            <a:r>
              <a:rPr 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Family-Centered actions are the key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Transition planning starts ASAP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Work-Based Learning benefits must benefit both youth and families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Community linkages and partnerships are essential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continuous capacity building of staff is essential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Data that informs actions is critical for self- and organizational- changes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Changing organizational and individual beliefs and culture is hard and requires focus and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C5F-7E48-4783-96F2-9FFB0D320079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82054" y="1166594"/>
            <a:ext cx="8388277" cy="751588"/>
            <a:chOff x="346459" y="2507736"/>
            <a:chExt cx="8388277" cy="751588"/>
          </a:xfrm>
        </p:grpSpPr>
        <p:sp>
          <p:nvSpPr>
            <p:cNvPr id="7" name="Right Arrow 6"/>
            <p:cNvSpPr>
              <a:spLocks noChangeAspect="1"/>
            </p:cNvSpPr>
            <p:nvPr/>
          </p:nvSpPr>
          <p:spPr>
            <a:xfrm>
              <a:off x="1454909" y="2774211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8" name="Rounded Rectangle 7"/>
            <p:cNvSpPr>
              <a:spLocks noChangeAspect="1"/>
            </p:cNvSpPr>
            <p:nvPr/>
          </p:nvSpPr>
          <p:spPr>
            <a:xfrm>
              <a:off x="346459" y="2527542"/>
              <a:ext cx="1034686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The Goal</a:t>
              </a:r>
            </a:p>
          </p:txBody>
        </p:sp>
        <p:sp>
          <p:nvSpPr>
            <p:cNvPr id="9" name="Rounded Rectangle 8"/>
            <p:cNvSpPr>
              <a:spLocks noChangeAspect="1"/>
            </p:cNvSpPr>
            <p:nvPr/>
          </p:nvSpPr>
          <p:spPr>
            <a:xfrm>
              <a:off x="3268566" y="2507736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Partner Agencies  and LEAs</a:t>
              </a:r>
            </a:p>
          </p:txBody>
        </p:sp>
        <p:sp>
          <p:nvSpPr>
            <p:cNvPr id="10" name="Rounded Rectangle 9"/>
            <p:cNvSpPr>
              <a:spLocks noChangeAspect="1"/>
            </p:cNvSpPr>
            <p:nvPr/>
          </p:nvSpPr>
          <p:spPr>
            <a:xfrm>
              <a:off x="1784729" y="2527804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 Objectives    and Values</a:t>
              </a:r>
            </a:p>
          </p:txBody>
        </p:sp>
        <p:sp>
          <p:nvSpPr>
            <p:cNvPr id="11" name="Rounded Rectangle 10"/>
            <p:cNvSpPr>
              <a:spLocks noChangeAspect="1"/>
            </p:cNvSpPr>
            <p:nvPr/>
          </p:nvSpPr>
          <p:spPr>
            <a:xfrm>
              <a:off x="7702003" y="2507736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spc="-40" dirty="0"/>
                <a:t>What Happens After the Study</a:t>
              </a:r>
            </a:p>
          </p:txBody>
        </p:sp>
        <p:sp>
          <p:nvSpPr>
            <p:cNvPr id="12" name="Rounded Rectangle 11"/>
            <p:cNvSpPr>
              <a:spLocks noChangeAspect="1"/>
            </p:cNvSpPr>
            <p:nvPr/>
          </p:nvSpPr>
          <p:spPr>
            <a:xfrm>
              <a:off x="6204180" y="2519922"/>
              <a:ext cx="1032733" cy="73152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Expected  Outcomes</a:t>
              </a:r>
            </a:p>
            <a:p>
              <a:pPr algn="ctr"/>
              <a:r>
                <a:rPr lang="en-US" sz="1100" b="1" dirty="0"/>
                <a:t>and Progress</a:t>
              </a:r>
            </a:p>
          </p:txBody>
        </p:sp>
        <p:sp>
          <p:nvSpPr>
            <p:cNvPr id="13" name="Rounded Rectangle 12"/>
            <p:cNvSpPr>
              <a:spLocks noChangeAspect="1"/>
            </p:cNvSpPr>
            <p:nvPr/>
          </p:nvSpPr>
          <p:spPr>
            <a:xfrm>
              <a:off x="4770337" y="2507736"/>
              <a:ext cx="102086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sz="1100" b="1" spc="-30" dirty="0">
                  <a:solidFill>
                    <a:schemeClr val="bg1"/>
                  </a:solidFill>
                </a:rPr>
                <a:t>Interventions </a:t>
              </a:r>
            </a:p>
          </p:txBody>
        </p:sp>
        <p:sp>
          <p:nvSpPr>
            <p:cNvPr id="14" name="Right Arrow 13"/>
            <p:cNvSpPr>
              <a:spLocks noChangeAspect="1"/>
            </p:cNvSpPr>
            <p:nvPr/>
          </p:nvSpPr>
          <p:spPr>
            <a:xfrm>
              <a:off x="2903349" y="2774211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5" name="Right Arrow 14"/>
            <p:cNvSpPr>
              <a:spLocks noChangeAspect="1"/>
            </p:cNvSpPr>
            <p:nvPr/>
          </p:nvSpPr>
          <p:spPr>
            <a:xfrm>
              <a:off x="4413808" y="2772175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6" name="Right Arrow 15"/>
            <p:cNvSpPr>
              <a:spLocks noChangeAspect="1"/>
            </p:cNvSpPr>
            <p:nvPr/>
          </p:nvSpPr>
          <p:spPr>
            <a:xfrm>
              <a:off x="5870805" y="2781169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7" name="Right Arrow 16"/>
            <p:cNvSpPr>
              <a:spLocks noChangeAspect="1"/>
            </p:cNvSpPr>
            <p:nvPr/>
          </p:nvSpPr>
          <p:spPr>
            <a:xfrm>
              <a:off x="7351658" y="2789879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</p:grpSp>
    </p:spTree>
    <p:extLst>
      <p:ext uri="{BB962C8B-B14F-4D97-AF65-F5344CB8AC3E}">
        <p14:creationId xmlns:p14="http://schemas.microsoft.com/office/powerpoint/2010/main" val="3878662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42A1C0"/>
                </a:solidFill>
                <a:latin typeface="Calibri"/>
                <a:cs typeface="Calibri"/>
              </a:rPr>
              <a:t>What happens when the study is over?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fld id="{2B2C7C5F-7E48-4783-96F2-9FFB0D32007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2591206"/>
            <a:ext cx="8610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/>
                <a:cs typeface="Calibri"/>
              </a:rPr>
              <a:t>We anticipate</a:t>
            </a:r>
            <a:r>
              <a:rPr lang="en-US" sz="2400" dirty="0">
                <a:solidFill>
                  <a:srgbClr val="C00000"/>
                </a:solidFill>
                <a:latin typeface="Calibri"/>
                <a:cs typeface="Calibri"/>
              </a:rPr>
              <a:t>: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en-US" sz="2200" dirty="0">
                <a:latin typeface="Calibri"/>
                <a:cs typeface="Calibri"/>
              </a:rPr>
              <a:t>reduced organizational barriers/increased agency collaborations and fewer organizational silos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en-US" sz="2200" dirty="0">
                <a:latin typeface="Calibri"/>
                <a:cs typeface="Calibri"/>
              </a:rPr>
              <a:t>increased awareness and services for youth with disabilities and family members 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en-US" sz="2200" dirty="0">
                <a:latin typeface="Calibri"/>
                <a:cs typeface="Calibri"/>
              </a:rPr>
              <a:t>movement from system-driven to person- and family-driven services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en-US" sz="2200" dirty="0">
                <a:latin typeface="Calibri"/>
                <a:cs typeface="Calibri"/>
              </a:rPr>
              <a:t>early outreach/interventions with youth 14+ and families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en-US" sz="2200" dirty="0">
                <a:latin typeface="Calibri"/>
                <a:cs typeface="Calibri"/>
              </a:rPr>
              <a:t>Families </a:t>
            </a:r>
            <a:r>
              <a:rPr lang="en-US" sz="2200" dirty="0" err="1">
                <a:latin typeface="Calibri"/>
                <a:cs typeface="Calibri"/>
              </a:rPr>
              <a:t>andFamily</a:t>
            </a:r>
            <a:r>
              <a:rPr lang="en-US" sz="2200" dirty="0">
                <a:latin typeface="Calibri"/>
                <a:cs typeface="Calibri"/>
              </a:rPr>
              <a:t> Resource Centers are integral to inclusion process</a:t>
            </a: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en-US" sz="2200" dirty="0">
                <a:latin typeface="Calibri"/>
                <a:cs typeface="Calibri"/>
              </a:rPr>
              <a:t>increased opportunities to reduce benefit dependence </a:t>
            </a:r>
          </a:p>
          <a:p>
            <a:endParaRPr lang="en-US" sz="2200" dirty="0"/>
          </a:p>
          <a:p>
            <a:endParaRPr lang="en-US" sz="2200" dirty="0"/>
          </a:p>
        </p:txBody>
      </p:sp>
      <p:grpSp>
        <p:nvGrpSpPr>
          <p:cNvPr id="8" name="Group 7"/>
          <p:cNvGrpSpPr/>
          <p:nvPr/>
        </p:nvGrpSpPr>
        <p:grpSpPr>
          <a:xfrm>
            <a:off x="362544" y="1600200"/>
            <a:ext cx="8388277" cy="751588"/>
            <a:chOff x="346459" y="2507736"/>
            <a:chExt cx="8388277" cy="751588"/>
          </a:xfrm>
        </p:grpSpPr>
        <p:sp>
          <p:nvSpPr>
            <p:cNvPr id="9" name="Right Arrow 8"/>
            <p:cNvSpPr>
              <a:spLocks noChangeAspect="1"/>
            </p:cNvSpPr>
            <p:nvPr/>
          </p:nvSpPr>
          <p:spPr>
            <a:xfrm>
              <a:off x="1454909" y="2774211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0" name="Rounded Rectangle 9"/>
            <p:cNvSpPr>
              <a:spLocks noChangeAspect="1"/>
            </p:cNvSpPr>
            <p:nvPr/>
          </p:nvSpPr>
          <p:spPr>
            <a:xfrm>
              <a:off x="346459" y="2527542"/>
              <a:ext cx="1034686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The Goal</a:t>
              </a:r>
            </a:p>
          </p:txBody>
        </p:sp>
        <p:sp>
          <p:nvSpPr>
            <p:cNvPr id="11" name="Rounded Rectangle 10"/>
            <p:cNvSpPr>
              <a:spLocks noChangeAspect="1"/>
            </p:cNvSpPr>
            <p:nvPr/>
          </p:nvSpPr>
          <p:spPr>
            <a:xfrm>
              <a:off x="3268566" y="2507736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Partner Agencies  and LEAs</a:t>
              </a:r>
            </a:p>
          </p:txBody>
        </p:sp>
        <p:sp>
          <p:nvSpPr>
            <p:cNvPr id="12" name="Rounded Rectangle 11"/>
            <p:cNvSpPr>
              <a:spLocks noChangeAspect="1"/>
            </p:cNvSpPr>
            <p:nvPr/>
          </p:nvSpPr>
          <p:spPr>
            <a:xfrm>
              <a:off x="1784729" y="2527804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 Objectives    and Values</a:t>
              </a:r>
            </a:p>
          </p:txBody>
        </p:sp>
        <p:sp>
          <p:nvSpPr>
            <p:cNvPr id="13" name="Rounded Rectangle 12"/>
            <p:cNvSpPr>
              <a:spLocks noChangeAspect="1"/>
            </p:cNvSpPr>
            <p:nvPr/>
          </p:nvSpPr>
          <p:spPr>
            <a:xfrm>
              <a:off x="7702003" y="2507736"/>
              <a:ext cx="1032733" cy="73152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spc="-40" dirty="0"/>
                <a:t>What Happens After the Study</a:t>
              </a:r>
            </a:p>
          </p:txBody>
        </p:sp>
        <p:sp>
          <p:nvSpPr>
            <p:cNvPr id="14" name="Rounded Rectangle 13"/>
            <p:cNvSpPr>
              <a:spLocks noChangeAspect="1"/>
            </p:cNvSpPr>
            <p:nvPr/>
          </p:nvSpPr>
          <p:spPr>
            <a:xfrm>
              <a:off x="6204180" y="2519922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Expected  Outcomes</a:t>
              </a:r>
            </a:p>
            <a:p>
              <a:pPr algn="ctr"/>
              <a:r>
                <a:rPr lang="en-US" sz="1100" b="1" dirty="0"/>
                <a:t>and Progress</a:t>
              </a:r>
            </a:p>
          </p:txBody>
        </p:sp>
        <p:sp>
          <p:nvSpPr>
            <p:cNvPr id="15" name="Rounded Rectangle 14"/>
            <p:cNvSpPr>
              <a:spLocks noChangeAspect="1"/>
            </p:cNvSpPr>
            <p:nvPr/>
          </p:nvSpPr>
          <p:spPr>
            <a:xfrm>
              <a:off x="4770337" y="2507736"/>
              <a:ext cx="102086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sz="1100" b="1" spc="-30" dirty="0">
                  <a:solidFill>
                    <a:schemeClr val="bg1"/>
                  </a:solidFill>
                </a:rPr>
                <a:t>Interventions </a:t>
              </a:r>
            </a:p>
          </p:txBody>
        </p:sp>
        <p:sp>
          <p:nvSpPr>
            <p:cNvPr id="16" name="Right Arrow 15"/>
            <p:cNvSpPr>
              <a:spLocks noChangeAspect="1"/>
            </p:cNvSpPr>
            <p:nvPr/>
          </p:nvSpPr>
          <p:spPr>
            <a:xfrm>
              <a:off x="2903349" y="2774211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7" name="Right Arrow 16"/>
            <p:cNvSpPr>
              <a:spLocks noChangeAspect="1"/>
            </p:cNvSpPr>
            <p:nvPr/>
          </p:nvSpPr>
          <p:spPr>
            <a:xfrm>
              <a:off x="4413808" y="2772175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8" name="Right Arrow 17"/>
            <p:cNvSpPr>
              <a:spLocks noChangeAspect="1"/>
            </p:cNvSpPr>
            <p:nvPr/>
          </p:nvSpPr>
          <p:spPr>
            <a:xfrm>
              <a:off x="5870805" y="2781169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9" name="Right Arrow 18"/>
            <p:cNvSpPr>
              <a:spLocks noChangeAspect="1"/>
            </p:cNvSpPr>
            <p:nvPr/>
          </p:nvSpPr>
          <p:spPr>
            <a:xfrm>
              <a:off x="7351658" y="2789879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</p:grpSp>
    </p:spTree>
    <p:extLst>
      <p:ext uri="{BB962C8B-B14F-4D97-AF65-F5344CB8AC3E}">
        <p14:creationId xmlns:p14="http://schemas.microsoft.com/office/powerpoint/2010/main" val="3690357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820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42A1C0"/>
                </a:solidFill>
                <a:latin typeface="Calibri" panose="020F0502020204030204" pitchFamily="34" charset="0"/>
              </a:rPr>
              <a:t>Visit the website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6000" b="1" dirty="0">
                <a:solidFill>
                  <a:srgbClr val="C00000"/>
                </a:solidFill>
                <a:latin typeface="Calibri" panose="020F0502020204030204" pitchFamily="34" charset="0"/>
              </a:rPr>
              <a:t>www.capromise.org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C5F-7E48-4783-96F2-9FFB0D320079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026" name="Picture 2" descr="https://www.capromise.org/sites/default/files/capromise_logo14_0214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1910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613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42A1C0"/>
                </a:solidFill>
                <a:latin typeface="Calibri"/>
                <a:cs typeface="Calibri"/>
              </a:rPr>
              <a:t>Overview of </a:t>
            </a:r>
            <a:r>
              <a:rPr lang="en-US" sz="4000" b="1" dirty="0" err="1">
                <a:solidFill>
                  <a:srgbClr val="42A1C0"/>
                </a:solidFill>
                <a:latin typeface="Calibri"/>
                <a:cs typeface="Calibri"/>
              </a:rPr>
              <a:t>CaPROMISE</a:t>
            </a:r>
            <a:endParaRPr lang="en-US" sz="4000" b="1" dirty="0">
              <a:solidFill>
                <a:srgbClr val="42A1C0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594" y="1600200"/>
            <a:ext cx="8305800" cy="47244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2600" i="1" dirty="0"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C5F-7E48-4783-96F2-9FFB0D32007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032940" y="2892056"/>
            <a:ext cx="381000" cy="6096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984399" y="2521246"/>
            <a:ext cx="1828800" cy="132286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latin typeface="Calibri"/>
                <a:cs typeface="Calibri"/>
              </a:rPr>
              <a:t>The Goal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6324600" y="4518837"/>
            <a:ext cx="1828800" cy="12954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latin typeface="Calibri"/>
                <a:cs typeface="Calibri"/>
              </a:rPr>
              <a:t>What happens after the Study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3601781" y="4570228"/>
            <a:ext cx="1828800" cy="12954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alibri"/>
                <a:cs typeface="Calibri"/>
              </a:rPr>
              <a:t>  </a:t>
            </a:r>
            <a:r>
              <a:rPr lang="en-US" sz="2200" b="1" dirty="0">
                <a:latin typeface="Calibri"/>
                <a:cs typeface="Calibri"/>
              </a:rPr>
              <a:t>Outcomes and</a:t>
            </a:r>
          </a:p>
          <a:p>
            <a:pPr algn="ctr"/>
            <a:r>
              <a:rPr lang="en-US" sz="2200" b="1" dirty="0">
                <a:latin typeface="Calibri"/>
                <a:cs typeface="Calibri"/>
              </a:rPr>
              <a:t>Progress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914400" y="4572000"/>
            <a:ext cx="1912976" cy="131046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spc="-70" dirty="0">
                <a:solidFill>
                  <a:schemeClr val="bg1"/>
                </a:solidFill>
                <a:latin typeface="Calibri"/>
                <a:cs typeface="Calibri"/>
              </a:rPr>
              <a:t>Interventions</a:t>
            </a:r>
            <a:r>
              <a:rPr lang="en-US" sz="2400" b="1" spc="-7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248400" y="2521246"/>
            <a:ext cx="1828800" cy="12954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alibri"/>
                <a:cs typeface="Calibri"/>
              </a:rPr>
              <a:t>Partner </a:t>
            </a:r>
            <a:r>
              <a:rPr lang="en-US" sz="2200" b="1" dirty="0">
                <a:latin typeface="Calibri"/>
                <a:cs typeface="Calibri"/>
              </a:rPr>
              <a:t>Agencies</a:t>
            </a:r>
            <a:r>
              <a:rPr lang="en-US" sz="2400" b="1" dirty="0">
                <a:latin typeface="Calibri"/>
                <a:cs typeface="Calibri"/>
              </a:rPr>
              <a:t>  and LEAs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3601781" y="2573963"/>
            <a:ext cx="1828800" cy="129540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 </a:t>
            </a:r>
            <a:r>
              <a:rPr lang="en-US" sz="2200" b="1" dirty="0">
                <a:latin typeface="Calibri"/>
                <a:cs typeface="Calibri"/>
              </a:rPr>
              <a:t>Objectives and Values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3106481" y="4876800"/>
            <a:ext cx="381000" cy="6096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5715000" y="4861737"/>
            <a:ext cx="381000" cy="6096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5638800" y="2864146"/>
            <a:ext cx="381000" cy="6096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8305800" y="2877879"/>
            <a:ext cx="381000" cy="6096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97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42A1C0"/>
                </a:solidFill>
                <a:latin typeface="Calibri"/>
                <a:cs typeface="Calibri"/>
              </a:rPr>
              <a:t>What is the goal of </a:t>
            </a:r>
            <a:r>
              <a:rPr lang="en-US" sz="4000" b="1" dirty="0" err="1">
                <a:solidFill>
                  <a:srgbClr val="42A1C0"/>
                </a:solidFill>
                <a:latin typeface="Calibri"/>
                <a:cs typeface="Calibri"/>
              </a:rPr>
              <a:t>CaPROMISE</a:t>
            </a:r>
            <a:r>
              <a:rPr lang="en-US" sz="4000" b="1" dirty="0">
                <a:solidFill>
                  <a:srgbClr val="42A1C0"/>
                </a:solidFill>
                <a:latin typeface="Calibri"/>
                <a:cs typeface="Calibri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181600"/>
          </a:xfrm>
        </p:spPr>
        <p:txBody>
          <a:bodyPr>
            <a:noAutofit/>
          </a:bodyPr>
          <a:lstStyle/>
          <a:p>
            <a:pPr fontAlgn="base"/>
            <a:endParaRPr lang="en-US" sz="1800" b="1" dirty="0">
              <a:latin typeface="Calibri"/>
              <a:cs typeface="Calibri"/>
            </a:endParaRPr>
          </a:p>
          <a:p>
            <a:pPr marL="0" indent="0">
              <a:spcBef>
                <a:spcPts val="800"/>
              </a:spcBef>
              <a:buNone/>
            </a:pPr>
            <a:endParaRPr lang="en-US" sz="4800" dirty="0"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C5F-7E48-4783-96F2-9FFB0D32007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964019" y="3503378"/>
            <a:ext cx="7162800" cy="137342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524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16419" y="3497590"/>
            <a:ext cx="6858000" cy="138499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alibri"/>
                <a:cs typeface="Calibri"/>
              </a:rPr>
              <a:t>GOAL: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Calibri"/>
                <a:cs typeface="Calibri"/>
              </a:rPr>
              <a:t>Increased self-sufficiency for SSI youth 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Calibri"/>
                <a:cs typeface="Calibri"/>
              </a:rPr>
              <a:t>and their families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09245" y="1524000"/>
            <a:ext cx="8388277" cy="751588"/>
            <a:chOff x="346459" y="2507736"/>
            <a:chExt cx="8388277" cy="751588"/>
          </a:xfrm>
        </p:grpSpPr>
        <p:sp>
          <p:nvSpPr>
            <p:cNvPr id="10" name="Right Arrow 9"/>
            <p:cNvSpPr>
              <a:spLocks noChangeAspect="1"/>
            </p:cNvSpPr>
            <p:nvPr/>
          </p:nvSpPr>
          <p:spPr>
            <a:xfrm>
              <a:off x="1454909" y="2774211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1" name="Rounded Rectangle 10"/>
            <p:cNvSpPr>
              <a:spLocks noChangeAspect="1"/>
            </p:cNvSpPr>
            <p:nvPr/>
          </p:nvSpPr>
          <p:spPr>
            <a:xfrm>
              <a:off x="346459" y="2527542"/>
              <a:ext cx="1034686" cy="73152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The Goal</a:t>
              </a:r>
            </a:p>
          </p:txBody>
        </p:sp>
        <p:sp>
          <p:nvSpPr>
            <p:cNvPr id="12" name="Rounded Rectangle 11"/>
            <p:cNvSpPr>
              <a:spLocks noChangeAspect="1"/>
            </p:cNvSpPr>
            <p:nvPr/>
          </p:nvSpPr>
          <p:spPr>
            <a:xfrm>
              <a:off x="3268566" y="2507736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Partner Agencies  and LEAs</a:t>
              </a:r>
            </a:p>
          </p:txBody>
        </p:sp>
        <p:sp>
          <p:nvSpPr>
            <p:cNvPr id="13" name="Rounded Rectangle 12"/>
            <p:cNvSpPr>
              <a:spLocks noChangeAspect="1"/>
            </p:cNvSpPr>
            <p:nvPr/>
          </p:nvSpPr>
          <p:spPr>
            <a:xfrm>
              <a:off x="1784729" y="2527804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 Objectives    and Values</a:t>
              </a:r>
            </a:p>
          </p:txBody>
        </p:sp>
        <p:sp>
          <p:nvSpPr>
            <p:cNvPr id="14" name="Rounded Rectangle 13"/>
            <p:cNvSpPr>
              <a:spLocks noChangeAspect="1"/>
            </p:cNvSpPr>
            <p:nvPr/>
          </p:nvSpPr>
          <p:spPr>
            <a:xfrm>
              <a:off x="7702003" y="2507736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spc="-40" dirty="0"/>
                <a:t>What Happens After the Study</a:t>
              </a:r>
            </a:p>
          </p:txBody>
        </p:sp>
        <p:sp>
          <p:nvSpPr>
            <p:cNvPr id="15" name="Rounded Rectangle 14"/>
            <p:cNvSpPr>
              <a:spLocks noChangeAspect="1"/>
            </p:cNvSpPr>
            <p:nvPr/>
          </p:nvSpPr>
          <p:spPr>
            <a:xfrm>
              <a:off x="6204180" y="2519922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Expected  Outcomes</a:t>
              </a:r>
            </a:p>
            <a:p>
              <a:pPr algn="ctr"/>
              <a:r>
                <a:rPr lang="en-US" sz="1100" b="1" dirty="0"/>
                <a:t>and Progress</a:t>
              </a:r>
            </a:p>
          </p:txBody>
        </p:sp>
        <p:sp>
          <p:nvSpPr>
            <p:cNvPr id="16" name="Rounded Rectangle 15"/>
            <p:cNvSpPr>
              <a:spLocks noChangeAspect="1"/>
            </p:cNvSpPr>
            <p:nvPr/>
          </p:nvSpPr>
          <p:spPr>
            <a:xfrm>
              <a:off x="4770337" y="2507736"/>
              <a:ext cx="102086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sz="1100" b="1" spc="-30" dirty="0">
                  <a:solidFill>
                    <a:schemeClr val="bg1"/>
                  </a:solidFill>
                </a:rPr>
                <a:t>Interventions </a:t>
              </a:r>
            </a:p>
          </p:txBody>
        </p:sp>
        <p:sp>
          <p:nvSpPr>
            <p:cNvPr id="17" name="Right Arrow 16"/>
            <p:cNvSpPr>
              <a:spLocks noChangeAspect="1"/>
            </p:cNvSpPr>
            <p:nvPr/>
          </p:nvSpPr>
          <p:spPr>
            <a:xfrm>
              <a:off x="2903349" y="2774211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8" name="Right Arrow 17"/>
            <p:cNvSpPr>
              <a:spLocks noChangeAspect="1"/>
            </p:cNvSpPr>
            <p:nvPr/>
          </p:nvSpPr>
          <p:spPr>
            <a:xfrm>
              <a:off x="4413808" y="2772175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9" name="Right Arrow 18"/>
            <p:cNvSpPr>
              <a:spLocks noChangeAspect="1"/>
            </p:cNvSpPr>
            <p:nvPr/>
          </p:nvSpPr>
          <p:spPr>
            <a:xfrm>
              <a:off x="5870805" y="2781169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0" name="Right Arrow 19"/>
            <p:cNvSpPr>
              <a:spLocks noChangeAspect="1"/>
            </p:cNvSpPr>
            <p:nvPr/>
          </p:nvSpPr>
          <p:spPr>
            <a:xfrm>
              <a:off x="7351658" y="2789879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</p:grpSp>
    </p:spTree>
    <p:extLst>
      <p:ext uri="{BB962C8B-B14F-4D97-AF65-F5344CB8AC3E}">
        <p14:creationId xmlns:p14="http://schemas.microsoft.com/office/powerpoint/2010/main" val="2748176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1143000"/>
          </a:xfrm>
        </p:spPr>
        <p:txBody>
          <a:bodyPr>
            <a:noAutofit/>
          </a:bodyPr>
          <a:lstStyle/>
          <a:p>
            <a:r>
              <a:rPr lang="en-US" sz="4000" b="1" spc="-100" dirty="0">
                <a:solidFill>
                  <a:srgbClr val="42A1C0"/>
                </a:solidFill>
                <a:latin typeface="Calibri"/>
                <a:cs typeface="Calibri"/>
              </a:rPr>
              <a:t>Significant challenges to self-sufficiency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181600"/>
          </a:xfrm>
        </p:spPr>
        <p:txBody>
          <a:bodyPr>
            <a:noAutofit/>
          </a:bodyPr>
          <a:lstStyle/>
          <a:p>
            <a:pPr fontAlgn="base"/>
            <a:endParaRPr lang="en-US" sz="1800" b="1" dirty="0">
              <a:latin typeface="Calibri"/>
              <a:cs typeface="Calibri"/>
            </a:endParaRPr>
          </a:p>
          <a:p>
            <a:pPr marL="0" indent="0">
              <a:spcBef>
                <a:spcPts val="800"/>
              </a:spcBef>
              <a:buNone/>
            </a:pPr>
            <a:endParaRPr lang="en-US" sz="4800" dirty="0"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7C5F-7E48-4783-96F2-9FFB0D32007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" y="2761946"/>
            <a:ext cx="8382000" cy="613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/>
                <a:cs typeface="Calibri"/>
              </a:rPr>
              <a:t>Family’s dependence on benefits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Calibri"/>
              <a:cs typeface="Calibri"/>
            </a:endParaRP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/>
                <a:cs typeface="Calibri"/>
              </a:rPr>
              <a:t>Lack of formal education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Calibri"/>
              <a:cs typeface="Calibri"/>
            </a:endParaRP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/>
                <a:cs typeface="Calibri"/>
              </a:rPr>
              <a:t>Limited employment skills</a:t>
            </a:r>
          </a:p>
          <a:p>
            <a:pPr>
              <a:lnSpc>
                <a:spcPct val="80000"/>
              </a:lnSpc>
            </a:pPr>
            <a:endParaRPr lang="en-US" sz="2800" dirty="0">
              <a:latin typeface="Calibri"/>
              <a:cs typeface="Calibri"/>
            </a:endParaRP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/>
                <a:cs typeface="Calibri"/>
              </a:rPr>
              <a:t>Community bias toward persons with disabilities</a:t>
            </a:r>
          </a:p>
          <a:p>
            <a:pPr>
              <a:lnSpc>
                <a:spcPct val="80000"/>
              </a:lnSpc>
            </a:pPr>
            <a:endParaRPr lang="en-US" sz="2800" dirty="0">
              <a:latin typeface="Calibri"/>
              <a:cs typeface="Calibri"/>
            </a:endParaRP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/>
                <a:cs typeface="Calibri"/>
              </a:rPr>
              <a:t>Misinformation about work incentives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Calibri"/>
              <a:cs typeface="Calibri"/>
            </a:endParaRP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Calibri"/>
                <a:cs typeface="Calibri"/>
              </a:rPr>
              <a:t>Agencies unable to change traditional practices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Calibri"/>
              <a:cs typeface="Calibri"/>
            </a:endParaRP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Calibri"/>
              <a:cs typeface="Calibri"/>
            </a:endParaRP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Calibri"/>
              <a:cs typeface="Calibri"/>
            </a:endParaRP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Calibri"/>
              <a:cs typeface="Calibri"/>
            </a:endParaRP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endParaRPr lang="en-US" sz="2400" dirty="0">
              <a:latin typeface="Calibri"/>
              <a:cs typeface="Calibri"/>
            </a:endParaRP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09245" y="1524000"/>
            <a:ext cx="8388277" cy="751588"/>
            <a:chOff x="346459" y="2507736"/>
            <a:chExt cx="8388277" cy="751588"/>
          </a:xfrm>
        </p:grpSpPr>
        <p:sp>
          <p:nvSpPr>
            <p:cNvPr id="10" name="Right Arrow 9"/>
            <p:cNvSpPr>
              <a:spLocks noChangeAspect="1"/>
            </p:cNvSpPr>
            <p:nvPr/>
          </p:nvSpPr>
          <p:spPr>
            <a:xfrm>
              <a:off x="1454909" y="2774211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1" name="Rounded Rectangle 10"/>
            <p:cNvSpPr>
              <a:spLocks noChangeAspect="1"/>
            </p:cNvSpPr>
            <p:nvPr/>
          </p:nvSpPr>
          <p:spPr>
            <a:xfrm>
              <a:off x="346459" y="2527542"/>
              <a:ext cx="1034686" cy="73152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The Goal</a:t>
              </a:r>
            </a:p>
          </p:txBody>
        </p:sp>
        <p:sp>
          <p:nvSpPr>
            <p:cNvPr id="12" name="Rounded Rectangle 11"/>
            <p:cNvSpPr>
              <a:spLocks noChangeAspect="1"/>
            </p:cNvSpPr>
            <p:nvPr/>
          </p:nvSpPr>
          <p:spPr>
            <a:xfrm>
              <a:off x="3268566" y="2507736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Partner Agencies  and LEAs</a:t>
              </a:r>
            </a:p>
          </p:txBody>
        </p:sp>
        <p:sp>
          <p:nvSpPr>
            <p:cNvPr id="13" name="Rounded Rectangle 12"/>
            <p:cNvSpPr>
              <a:spLocks noChangeAspect="1"/>
            </p:cNvSpPr>
            <p:nvPr/>
          </p:nvSpPr>
          <p:spPr>
            <a:xfrm>
              <a:off x="1784729" y="2527804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 Objectives    and Values</a:t>
              </a:r>
            </a:p>
          </p:txBody>
        </p:sp>
        <p:sp>
          <p:nvSpPr>
            <p:cNvPr id="14" name="Rounded Rectangle 13"/>
            <p:cNvSpPr>
              <a:spLocks noChangeAspect="1"/>
            </p:cNvSpPr>
            <p:nvPr/>
          </p:nvSpPr>
          <p:spPr>
            <a:xfrm>
              <a:off x="7702003" y="2507736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spc="-40" dirty="0"/>
                <a:t>What Happens After the Study</a:t>
              </a:r>
            </a:p>
          </p:txBody>
        </p:sp>
        <p:sp>
          <p:nvSpPr>
            <p:cNvPr id="15" name="Rounded Rectangle 14"/>
            <p:cNvSpPr>
              <a:spLocks noChangeAspect="1"/>
            </p:cNvSpPr>
            <p:nvPr/>
          </p:nvSpPr>
          <p:spPr>
            <a:xfrm>
              <a:off x="6204180" y="2519922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Expected  Outcomes</a:t>
              </a:r>
            </a:p>
            <a:p>
              <a:pPr algn="ctr"/>
              <a:r>
                <a:rPr lang="en-US" sz="1100" b="1" dirty="0"/>
                <a:t>and Progress</a:t>
              </a:r>
            </a:p>
          </p:txBody>
        </p:sp>
        <p:sp>
          <p:nvSpPr>
            <p:cNvPr id="16" name="Rounded Rectangle 15"/>
            <p:cNvSpPr>
              <a:spLocks noChangeAspect="1"/>
            </p:cNvSpPr>
            <p:nvPr/>
          </p:nvSpPr>
          <p:spPr>
            <a:xfrm>
              <a:off x="4770337" y="2507736"/>
              <a:ext cx="102086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sz="1100" b="1" spc="-30" dirty="0">
                  <a:solidFill>
                    <a:schemeClr val="bg1"/>
                  </a:solidFill>
                </a:rPr>
                <a:t>Interventions </a:t>
              </a:r>
            </a:p>
          </p:txBody>
        </p:sp>
        <p:sp>
          <p:nvSpPr>
            <p:cNvPr id="17" name="Right Arrow 16"/>
            <p:cNvSpPr>
              <a:spLocks noChangeAspect="1"/>
            </p:cNvSpPr>
            <p:nvPr/>
          </p:nvSpPr>
          <p:spPr>
            <a:xfrm>
              <a:off x="2903349" y="2774211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8" name="Right Arrow 17"/>
            <p:cNvSpPr>
              <a:spLocks noChangeAspect="1"/>
            </p:cNvSpPr>
            <p:nvPr/>
          </p:nvSpPr>
          <p:spPr>
            <a:xfrm>
              <a:off x="4413808" y="2772175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9" name="Right Arrow 18"/>
            <p:cNvSpPr>
              <a:spLocks noChangeAspect="1"/>
            </p:cNvSpPr>
            <p:nvPr/>
          </p:nvSpPr>
          <p:spPr>
            <a:xfrm>
              <a:off x="5870805" y="2781169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0" name="Right Arrow 19"/>
            <p:cNvSpPr>
              <a:spLocks noChangeAspect="1"/>
            </p:cNvSpPr>
            <p:nvPr/>
          </p:nvSpPr>
          <p:spPr>
            <a:xfrm>
              <a:off x="7351658" y="2789879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</p:grpSp>
    </p:spTree>
    <p:extLst>
      <p:ext uri="{BB962C8B-B14F-4D97-AF65-F5344CB8AC3E}">
        <p14:creationId xmlns:p14="http://schemas.microsoft.com/office/powerpoint/2010/main" val="3510391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488493" y="5029200"/>
            <a:ext cx="966416" cy="6477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88493" y="2743200"/>
            <a:ext cx="966416" cy="6477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42A1C0"/>
                </a:solidFill>
                <a:latin typeface="Calibri"/>
                <a:cs typeface="Calibri"/>
              </a:rPr>
              <a:t>Objectives </a:t>
            </a:r>
            <a:r>
              <a:rPr lang="en-US" sz="4000" b="1" dirty="0">
                <a:solidFill>
                  <a:srgbClr val="A6D4E2"/>
                </a:solidFill>
                <a:latin typeface="Calibri"/>
                <a:cs typeface="Calibri"/>
              </a:rPr>
              <a:t>and Values</a:t>
            </a:r>
            <a:r>
              <a:rPr lang="en-US" sz="4000" b="1" dirty="0">
                <a:solidFill>
                  <a:srgbClr val="42A1C0"/>
                </a:solidFill>
                <a:latin typeface="Calibri"/>
                <a:cs typeface="Calibri"/>
              </a:rPr>
              <a:t> of CaPROMISE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493" y="2362201"/>
            <a:ext cx="8350707" cy="403860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en-US" sz="2200" dirty="0">
              <a:latin typeface="Calibri"/>
              <a:cs typeface="Calibri"/>
            </a:endParaRPr>
          </a:p>
          <a:p>
            <a:pPr marL="914400" indent="-914400" fontAlgn="base">
              <a:buNone/>
            </a:pPr>
            <a:r>
              <a:rPr lang="en-US" sz="2400" b="1" dirty="0">
                <a:solidFill>
                  <a:schemeClr val="bg1"/>
                </a:solidFill>
                <a:latin typeface="Calibri"/>
                <a:cs typeface="Calibri"/>
              </a:rPr>
              <a:t>Obj. 1</a:t>
            </a:r>
            <a:r>
              <a:rPr lang="en-US" sz="2400" dirty="0">
                <a:solidFill>
                  <a:schemeClr val="bg1"/>
                </a:solidFill>
                <a:latin typeface="Calibri"/>
                <a:cs typeface="Calibri"/>
              </a:rPr>
              <a:t> 	</a:t>
            </a:r>
            <a:r>
              <a:rPr lang="en-US" sz="2400" dirty="0">
                <a:latin typeface="Calibri"/>
                <a:cs typeface="Calibri"/>
              </a:rPr>
              <a:t>Design and implement model demonstration program that will serve at least 1,539 SSI youth starting at age </a:t>
            </a:r>
            <a:r>
              <a:rPr lang="en-US" sz="2400" spc="-80" dirty="0">
                <a:latin typeface="Calibri"/>
                <a:cs typeface="Calibri"/>
              </a:rPr>
              <a:t>14-16,</a:t>
            </a:r>
            <a:r>
              <a:rPr lang="en-US" sz="2400" dirty="0">
                <a:latin typeface="Calibri"/>
                <a:cs typeface="Calibri"/>
              </a:rPr>
              <a:t> and their families, in </a:t>
            </a:r>
            <a:r>
              <a:rPr lang="en-US" sz="2400" i="1" dirty="0" err="1">
                <a:latin typeface="Calibri"/>
                <a:cs typeface="Calibri"/>
              </a:rPr>
              <a:t>CaPROMISE</a:t>
            </a:r>
            <a:r>
              <a:rPr lang="en-US" sz="2400" i="1" dirty="0">
                <a:latin typeface="Calibri"/>
                <a:cs typeface="Calibri"/>
              </a:rPr>
              <a:t> Services group </a:t>
            </a:r>
            <a:r>
              <a:rPr lang="en-US" sz="2400" dirty="0">
                <a:latin typeface="Calibri"/>
                <a:cs typeface="Calibri"/>
              </a:rPr>
              <a:t>and compare progress to 1,539 SSI youth (same age) and their families in </a:t>
            </a:r>
            <a:r>
              <a:rPr lang="en-US" sz="2400" i="1" dirty="0">
                <a:latin typeface="Calibri"/>
                <a:cs typeface="Calibri"/>
              </a:rPr>
              <a:t>Usual Services group</a:t>
            </a:r>
            <a:r>
              <a:rPr lang="en-US" sz="2400" dirty="0">
                <a:latin typeface="Calibri"/>
                <a:cs typeface="Calibri"/>
              </a:rPr>
              <a:t>. </a:t>
            </a:r>
          </a:p>
          <a:p>
            <a:pPr marL="857250" indent="-857250" fontAlgn="base">
              <a:buNone/>
            </a:pPr>
            <a:endParaRPr lang="en-US" sz="2400" dirty="0">
              <a:latin typeface="Calibri"/>
              <a:cs typeface="Calibri"/>
            </a:endParaRPr>
          </a:p>
          <a:p>
            <a:pPr marL="914400" indent="-914400" fontAlgn="base">
              <a:buNone/>
            </a:pPr>
            <a:r>
              <a:rPr lang="en-US" sz="2400" b="1" dirty="0">
                <a:solidFill>
                  <a:schemeClr val="bg1"/>
                </a:solidFill>
                <a:latin typeface="Calibri"/>
                <a:cs typeface="Calibri"/>
              </a:rPr>
              <a:t>Obj. 2</a:t>
            </a:r>
            <a:r>
              <a:rPr lang="en-US" sz="2400" dirty="0">
                <a:solidFill>
                  <a:schemeClr val="bg1"/>
                </a:solidFill>
                <a:latin typeface="Calibri"/>
                <a:cs typeface="Calibri"/>
              </a:rPr>
              <a:t> 	</a:t>
            </a:r>
            <a:r>
              <a:rPr lang="en-US" sz="2400" dirty="0">
                <a:latin typeface="Calibri"/>
                <a:cs typeface="Calibri"/>
              </a:rPr>
              <a:t>Demonstrates partnerships with five State Agencies focused on policies and practices impacting youth with disabilities and their families. </a:t>
            </a:r>
          </a:p>
          <a:p>
            <a:pPr marL="0" indent="0" fontAlgn="base">
              <a:buNone/>
            </a:pPr>
            <a:endParaRPr lang="en-US" sz="2400" dirty="0">
              <a:latin typeface="Calibri"/>
              <a:cs typeface="Calibri"/>
            </a:endParaRPr>
          </a:p>
          <a:p>
            <a:pPr marL="0" indent="0" fontAlgn="base">
              <a:buNone/>
            </a:pP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18369" y="6356350"/>
            <a:ext cx="468431" cy="365125"/>
          </a:xfrm>
        </p:spPr>
        <p:txBody>
          <a:bodyPr/>
          <a:lstStyle/>
          <a:p>
            <a:fld id="{2B2C7C5F-7E48-4783-96F2-9FFB0D320079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46459" y="1371600"/>
            <a:ext cx="8388277" cy="751588"/>
            <a:chOff x="346459" y="1371600"/>
            <a:chExt cx="8388277" cy="751588"/>
          </a:xfrm>
        </p:grpSpPr>
        <p:sp>
          <p:nvSpPr>
            <p:cNvPr id="8" name="Right Arrow 7"/>
            <p:cNvSpPr>
              <a:spLocks noChangeAspect="1"/>
            </p:cNvSpPr>
            <p:nvPr/>
          </p:nvSpPr>
          <p:spPr>
            <a:xfrm>
              <a:off x="1454909" y="1638075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9" name="Rounded Rectangle 8"/>
            <p:cNvSpPr>
              <a:spLocks noChangeAspect="1"/>
            </p:cNvSpPr>
            <p:nvPr/>
          </p:nvSpPr>
          <p:spPr>
            <a:xfrm>
              <a:off x="346459" y="1391406"/>
              <a:ext cx="1034686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The Goal</a:t>
              </a:r>
            </a:p>
          </p:txBody>
        </p:sp>
        <p:sp>
          <p:nvSpPr>
            <p:cNvPr id="10" name="Rounded Rectangle 9"/>
            <p:cNvSpPr>
              <a:spLocks noChangeAspect="1"/>
            </p:cNvSpPr>
            <p:nvPr/>
          </p:nvSpPr>
          <p:spPr>
            <a:xfrm>
              <a:off x="3268566" y="1371600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Partner Agencies  and LEAs</a:t>
              </a:r>
            </a:p>
          </p:txBody>
        </p:sp>
        <p:sp>
          <p:nvSpPr>
            <p:cNvPr id="11" name="Rounded Rectangle 10"/>
            <p:cNvSpPr>
              <a:spLocks noChangeAspect="1"/>
            </p:cNvSpPr>
            <p:nvPr/>
          </p:nvSpPr>
          <p:spPr>
            <a:xfrm>
              <a:off x="1784729" y="1391668"/>
              <a:ext cx="1032733" cy="73152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 Objectives    and Values</a:t>
              </a:r>
            </a:p>
          </p:txBody>
        </p:sp>
        <p:sp>
          <p:nvSpPr>
            <p:cNvPr id="12" name="Rounded Rectangle 11"/>
            <p:cNvSpPr>
              <a:spLocks noChangeAspect="1"/>
            </p:cNvSpPr>
            <p:nvPr/>
          </p:nvSpPr>
          <p:spPr>
            <a:xfrm>
              <a:off x="7702003" y="1371600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spc="-40" dirty="0"/>
                <a:t>What Happens After the Study</a:t>
              </a:r>
            </a:p>
          </p:txBody>
        </p:sp>
        <p:sp>
          <p:nvSpPr>
            <p:cNvPr id="15" name="Rounded Rectangle 14"/>
            <p:cNvSpPr>
              <a:spLocks noChangeAspect="1"/>
            </p:cNvSpPr>
            <p:nvPr/>
          </p:nvSpPr>
          <p:spPr>
            <a:xfrm>
              <a:off x="6204180" y="1383786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Expected  Outcomes</a:t>
              </a:r>
            </a:p>
            <a:p>
              <a:pPr algn="ctr"/>
              <a:r>
                <a:rPr lang="en-US" sz="1100" b="1" dirty="0"/>
                <a:t>and Progress</a:t>
              </a:r>
            </a:p>
          </p:txBody>
        </p:sp>
        <p:sp>
          <p:nvSpPr>
            <p:cNvPr id="16" name="Rounded Rectangle 15"/>
            <p:cNvSpPr>
              <a:spLocks noChangeAspect="1"/>
            </p:cNvSpPr>
            <p:nvPr/>
          </p:nvSpPr>
          <p:spPr>
            <a:xfrm>
              <a:off x="4770337" y="1371600"/>
              <a:ext cx="102086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sz="1100" b="1" spc="-30" dirty="0">
                  <a:solidFill>
                    <a:schemeClr val="bg1"/>
                  </a:solidFill>
                </a:rPr>
                <a:t>Interventions </a:t>
              </a:r>
            </a:p>
          </p:txBody>
        </p:sp>
        <p:sp>
          <p:nvSpPr>
            <p:cNvPr id="17" name="Right Arrow 16"/>
            <p:cNvSpPr>
              <a:spLocks noChangeAspect="1"/>
            </p:cNvSpPr>
            <p:nvPr/>
          </p:nvSpPr>
          <p:spPr>
            <a:xfrm>
              <a:off x="2903349" y="1638075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8" name="Right Arrow 17"/>
            <p:cNvSpPr>
              <a:spLocks noChangeAspect="1"/>
            </p:cNvSpPr>
            <p:nvPr/>
          </p:nvSpPr>
          <p:spPr>
            <a:xfrm>
              <a:off x="4413808" y="1636039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9" name="Right Arrow 18"/>
            <p:cNvSpPr>
              <a:spLocks noChangeAspect="1"/>
            </p:cNvSpPr>
            <p:nvPr/>
          </p:nvSpPr>
          <p:spPr>
            <a:xfrm>
              <a:off x="5870805" y="1645033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0" name="Right Arrow 19"/>
            <p:cNvSpPr>
              <a:spLocks noChangeAspect="1"/>
            </p:cNvSpPr>
            <p:nvPr/>
          </p:nvSpPr>
          <p:spPr>
            <a:xfrm>
              <a:off x="7351658" y="1653743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</p:grpSp>
    </p:spTree>
    <p:extLst>
      <p:ext uri="{BB962C8B-B14F-4D97-AF65-F5344CB8AC3E}">
        <p14:creationId xmlns:p14="http://schemas.microsoft.com/office/powerpoint/2010/main" val="1798116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427429" y="4775200"/>
            <a:ext cx="953716" cy="6477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14729" y="2781300"/>
            <a:ext cx="966416" cy="6477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42A1C0"/>
                </a:solidFill>
                <a:latin typeface="Calibri"/>
                <a:cs typeface="Calibri"/>
              </a:rPr>
              <a:t>Objectives </a:t>
            </a:r>
            <a:r>
              <a:rPr lang="en-US" sz="4000" b="1" dirty="0">
                <a:solidFill>
                  <a:srgbClr val="A6D4E2"/>
                </a:solidFill>
                <a:latin typeface="Calibri"/>
                <a:cs typeface="Calibri"/>
              </a:rPr>
              <a:t>and Values </a:t>
            </a:r>
            <a:r>
              <a:rPr lang="en-US" sz="4000" b="1" dirty="0">
                <a:solidFill>
                  <a:srgbClr val="42A1C0"/>
                </a:solidFill>
                <a:latin typeface="Calibri"/>
                <a:cs typeface="Calibri"/>
              </a:rPr>
              <a:t>of CaPROMISE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729" y="2438400"/>
            <a:ext cx="8332953" cy="4038600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endParaRPr lang="en-US" sz="2200" dirty="0">
              <a:latin typeface="Calibri"/>
              <a:cs typeface="Calibri"/>
            </a:endParaRPr>
          </a:p>
          <a:p>
            <a:pPr marL="0" indent="0" fontAlgn="base">
              <a:buNone/>
            </a:pPr>
            <a:r>
              <a:rPr lang="en-US" sz="2400" b="1" dirty="0">
                <a:solidFill>
                  <a:schemeClr val="bg1"/>
                </a:solidFill>
                <a:latin typeface="Calibri"/>
                <a:cs typeface="Calibri"/>
              </a:rPr>
              <a:t>Obj. 3</a:t>
            </a:r>
            <a:r>
              <a:rPr lang="en-US" sz="2400" dirty="0">
                <a:latin typeface="Calibri"/>
                <a:cs typeface="Calibri"/>
              </a:rPr>
              <a:t>	Demonstrate that youth- and family-driven service 	delivery systems, coordinated through selected Local 	Education Agencies (LEAs) partners, increases their self-	sufficiency and the family’s economic independence.</a:t>
            </a:r>
          </a:p>
          <a:p>
            <a:pPr fontAlgn="base"/>
            <a:endParaRPr lang="en-US" sz="2400" dirty="0">
              <a:latin typeface="Calibri"/>
              <a:cs typeface="Calibri"/>
            </a:endParaRPr>
          </a:p>
          <a:p>
            <a:pPr marL="0" indent="0" fontAlgn="base">
              <a:buNone/>
            </a:pPr>
            <a:r>
              <a:rPr lang="en-US" sz="2400" b="1" dirty="0">
                <a:solidFill>
                  <a:schemeClr val="bg1"/>
                </a:solidFill>
                <a:latin typeface="Calibri"/>
                <a:cs typeface="Calibri"/>
              </a:rPr>
              <a:t>Obj. 4</a:t>
            </a:r>
            <a:r>
              <a:rPr lang="en-US" sz="2400" dirty="0">
                <a:latin typeface="Calibri"/>
                <a:cs typeface="Calibri"/>
              </a:rPr>
              <a:t>	Implement 5-year research and evaluation effort that 	assesses formative, progress and outcome measures for 	the youth and their families.</a:t>
            </a:r>
          </a:p>
          <a:p>
            <a:pPr fontAlgn="base"/>
            <a:endParaRPr lang="en-US" sz="2400" dirty="0">
              <a:latin typeface="Calibri"/>
              <a:cs typeface="Calibri"/>
            </a:endParaRPr>
          </a:p>
          <a:p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fld id="{2B2C7C5F-7E48-4783-96F2-9FFB0D320079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46459" y="1371600"/>
            <a:ext cx="8388277" cy="751588"/>
            <a:chOff x="346459" y="1371600"/>
            <a:chExt cx="8388277" cy="751588"/>
          </a:xfrm>
        </p:grpSpPr>
        <p:sp>
          <p:nvSpPr>
            <p:cNvPr id="10" name="Right Arrow 9"/>
            <p:cNvSpPr>
              <a:spLocks noChangeAspect="1"/>
            </p:cNvSpPr>
            <p:nvPr/>
          </p:nvSpPr>
          <p:spPr>
            <a:xfrm>
              <a:off x="1454909" y="1638075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1" name="Rounded Rectangle 10"/>
            <p:cNvSpPr>
              <a:spLocks noChangeAspect="1"/>
            </p:cNvSpPr>
            <p:nvPr/>
          </p:nvSpPr>
          <p:spPr>
            <a:xfrm>
              <a:off x="346459" y="1391406"/>
              <a:ext cx="1034686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The Goal</a:t>
              </a:r>
            </a:p>
          </p:txBody>
        </p:sp>
        <p:sp>
          <p:nvSpPr>
            <p:cNvPr id="12" name="Rounded Rectangle 11"/>
            <p:cNvSpPr>
              <a:spLocks noChangeAspect="1"/>
            </p:cNvSpPr>
            <p:nvPr/>
          </p:nvSpPr>
          <p:spPr>
            <a:xfrm>
              <a:off x="3268566" y="1371600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Partner Agencies  and LEAs</a:t>
              </a:r>
            </a:p>
          </p:txBody>
        </p:sp>
        <p:sp>
          <p:nvSpPr>
            <p:cNvPr id="13" name="Rounded Rectangle 12"/>
            <p:cNvSpPr>
              <a:spLocks noChangeAspect="1"/>
            </p:cNvSpPr>
            <p:nvPr/>
          </p:nvSpPr>
          <p:spPr>
            <a:xfrm>
              <a:off x="1784729" y="1391668"/>
              <a:ext cx="1032733" cy="73152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 Objectives    and Values</a:t>
              </a:r>
            </a:p>
          </p:txBody>
        </p:sp>
        <p:sp>
          <p:nvSpPr>
            <p:cNvPr id="14" name="Rounded Rectangle 13"/>
            <p:cNvSpPr>
              <a:spLocks noChangeAspect="1"/>
            </p:cNvSpPr>
            <p:nvPr/>
          </p:nvSpPr>
          <p:spPr>
            <a:xfrm>
              <a:off x="7702003" y="1371600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spc="-40" dirty="0"/>
                <a:t>What Happens After the Study</a:t>
              </a:r>
            </a:p>
          </p:txBody>
        </p:sp>
        <p:sp>
          <p:nvSpPr>
            <p:cNvPr id="15" name="Rounded Rectangle 14"/>
            <p:cNvSpPr>
              <a:spLocks noChangeAspect="1"/>
            </p:cNvSpPr>
            <p:nvPr/>
          </p:nvSpPr>
          <p:spPr>
            <a:xfrm>
              <a:off x="6204180" y="1383786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Expected  Outcomes</a:t>
              </a:r>
            </a:p>
            <a:p>
              <a:pPr algn="ctr"/>
              <a:r>
                <a:rPr lang="en-US" sz="1100" b="1" dirty="0"/>
                <a:t>and Progress</a:t>
              </a:r>
            </a:p>
          </p:txBody>
        </p:sp>
        <p:sp>
          <p:nvSpPr>
            <p:cNvPr id="16" name="Rounded Rectangle 15"/>
            <p:cNvSpPr>
              <a:spLocks noChangeAspect="1"/>
            </p:cNvSpPr>
            <p:nvPr/>
          </p:nvSpPr>
          <p:spPr>
            <a:xfrm>
              <a:off x="4770337" y="1371600"/>
              <a:ext cx="102086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sz="1100" b="1" spc="-30" dirty="0">
                  <a:solidFill>
                    <a:schemeClr val="bg1"/>
                  </a:solidFill>
                </a:rPr>
                <a:t>Interventions </a:t>
              </a:r>
            </a:p>
          </p:txBody>
        </p:sp>
        <p:sp>
          <p:nvSpPr>
            <p:cNvPr id="17" name="Right Arrow 16"/>
            <p:cNvSpPr>
              <a:spLocks noChangeAspect="1"/>
            </p:cNvSpPr>
            <p:nvPr/>
          </p:nvSpPr>
          <p:spPr>
            <a:xfrm>
              <a:off x="2903349" y="1638075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8" name="Right Arrow 17"/>
            <p:cNvSpPr>
              <a:spLocks noChangeAspect="1"/>
            </p:cNvSpPr>
            <p:nvPr/>
          </p:nvSpPr>
          <p:spPr>
            <a:xfrm>
              <a:off x="4413808" y="1636039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9" name="Right Arrow 18"/>
            <p:cNvSpPr>
              <a:spLocks noChangeAspect="1"/>
            </p:cNvSpPr>
            <p:nvPr/>
          </p:nvSpPr>
          <p:spPr>
            <a:xfrm>
              <a:off x="5870805" y="1645033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0" name="Right Arrow 19"/>
            <p:cNvSpPr>
              <a:spLocks noChangeAspect="1"/>
            </p:cNvSpPr>
            <p:nvPr/>
          </p:nvSpPr>
          <p:spPr>
            <a:xfrm>
              <a:off x="7351658" y="1653743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</p:grpSp>
    </p:spTree>
    <p:extLst>
      <p:ext uri="{BB962C8B-B14F-4D97-AF65-F5344CB8AC3E}">
        <p14:creationId xmlns:p14="http://schemas.microsoft.com/office/powerpoint/2010/main" val="3683225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A6D4E2"/>
                </a:solidFill>
                <a:latin typeface="Calibri"/>
                <a:cs typeface="Calibri"/>
              </a:rPr>
              <a:t>Objectives and </a:t>
            </a:r>
            <a:r>
              <a:rPr lang="en-US" sz="4000" b="1" dirty="0">
                <a:solidFill>
                  <a:srgbClr val="42A1C0"/>
                </a:solidFill>
                <a:latin typeface="Calibri"/>
                <a:cs typeface="Calibri"/>
              </a:rPr>
              <a:t>Values of CaPROMISE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38399"/>
            <a:ext cx="8686800" cy="4283075"/>
          </a:xfrm>
        </p:spPr>
        <p:txBody>
          <a:bodyPr>
            <a:noAutofit/>
          </a:bodyPr>
          <a:lstStyle/>
          <a:p>
            <a:pPr lvl="0"/>
            <a:r>
              <a:rPr lang="en-US" sz="2200" b="1" dirty="0">
                <a:solidFill>
                  <a:srgbClr val="C00000"/>
                </a:solidFill>
                <a:latin typeface="Calibri"/>
                <a:cs typeface="Calibri"/>
              </a:rPr>
              <a:t>The focus: </a:t>
            </a:r>
          </a:p>
          <a:p>
            <a:pPr lvl="1"/>
            <a:r>
              <a:rPr lang="en-US" sz="2200" dirty="0">
                <a:latin typeface="Calibri"/>
                <a:cs typeface="Calibri"/>
              </a:rPr>
              <a:t>each youth/family and their unique expectations, needs and interventions</a:t>
            </a:r>
          </a:p>
          <a:p>
            <a:pPr lvl="0"/>
            <a:r>
              <a:rPr lang="en-US" sz="2200" b="1" dirty="0">
                <a:solidFill>
                  <a:srgbClr val="C00000"/>
                </a:solidFill>
                <a:latin typeface="Calibri"/>
                <a:cs typeface="Calibri"/>
              </a:rPr>
              <a:t>The intervention model: </a:t>
            </a:r>
          </a:p>
          <a:p>
            <a:pPr lvl="1"/>
            <a:r>
              <a:rPr lang="en-US" sz="2200" dirty="0">
                <a:latin typeface="Calibri"/>
                <a:cs typeface="Calibri"/>
              </a:rPr>
              <a:t>a person-centric plan with family-driven approaches</a:t>
            </a:r>
          </a:p>
          <a:p>
            <a:pPr lvl="0"/>
            <a:r>
              <a:rPr lang="en-US" sz="2200" b="1" dirty="0">
                <a:solidFill>
                  <a:srgbClr val="C00000"/>
                </a:solidFill>
                <a:latin typeface="Calibri"/>
                <a:cs typeface="Calibri"/>
              </a:rPr>
              <a:t>The desired outcomes:</a:t>
            </a:r>
          </a:p>
          <a:p>
            <a:pPr lvl="1"/>
            <a:r>
              <a:rPr lang="en-US" sz="2200" dirty="0">
                <a:latin typeface="Calibri"/>
                <a:cs typeface="Calibri"/>
              </a:rPr>
              <a:t>independence, self-sufficiency, education, quality of life and competitive integrated employment </a:t>
            </a:r>
          </a:p>
          <a:p>
            <a:pPr lvl="0"/>
            <a:r>
              <a:rPr lang="en-US" sz="2200" b="1" dirty="0">
                <a:solidFill>
                  <a:srgbClr val="C00000"/>
                </a:solidFill>
                <a:latin typeface="Calibri"/>
                <a:cs typeface="Calibri"/>
              </a:rPr>
              <a:t>Learn and better understand: </a:t>
            </a:r>
          </a:p>
          <a:p>
            <a:pPr lvl="1"/>
            <a:r>
              <a:rPr lang="en-US" sz="2200" dirty="0">
                <a:latin typeface="Calibri"/>
                <a:cs typeface="Calibri"/>
              </a:rPr>
              <a:t>elements most impactful or needs to be strengthened/changed at individual, organizational, community and public policy levels</a:t>
            </a:r>
            <a:endParaRPr lang="en-US" sz="2200" i="1" dirty="0">
              <a:solidFill>
                <a:schemeClr val="tx1">
                  <a:lumMod val="75000"/>
                </a:schemeClr>
              </a:solidFill>
              <a:latin typeface="Calibri"/>
              <a:cs typeface="Calibri"/>
            </a:endParaRPr>
          </a:p>
          <a:p>
            <a:pPr fontAlgn="base"/>
            <a:endParaRPr lang="en-US" sz="2400" dirty="0">
              <a:latin typeface="Calibri"/>
              <a:cs typeface="Calibri"/>
            </a:endParaRPr>
          </a:p>
          <a:p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fld id="{2B2C7C5F-7E48-4783-96F2-9FFB0D320079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62544" y="1406399"/>
            <a:ext cx="8388277" cy="751588"/>
            <a:chOff x="346459" y="1371600"/>
            <a:chExt cx="8388277" cy="751588"/>
          </a:xfrm>
        </p:grpSpPr>
        <p:sp>
          <p:nvSpPr>
            <p:cNvPr id="10" name="Right Arrow 9"/>
            <p:cNvSpPr>
              <a:spLocks noChangeAspect="1"/>
            </p:cNvSpPr>
            <p:nvPr/>
          </p:nvSpPr>
          <p:spPr>
            <a:xfrm>
              <a:off x="1454909" y="1638075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1" name="Rounded Rectangle 10"/>
            <p:cNvSpPr>
              <a:spLocks noChangeAspect="1"/>
            </p:cNvSpPr>
            <p:nvPr/>
          </p:nvSpPr>
          <p:spPr>
            <a:xfrm>
              <a:off x="346459" y="1391406"/>
              <a:ext cx="1034686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The Goal</a:t>
              </a:r>
            </a:p>
          </p:txBody>
        </p:sp>
        <p:sp>
          <p:nvSpPr>
            <p:cNvPr id="12" name="Rounded Rectangle 11"/>
            <p:cNvSpPr>
              <a:spLocks noChangeAspect="1"/>
            </p:cNvSpPr>
            <p:nvPr/>
          </p:nvSpPr>
          <p:spPr>
            <a:xfrm>
              <a:off x="3268566" y="1371600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Partner Agencies  and LEAs</a:t>
              </a:r>
            </a:p>
          </p:txBody>
        </p:sp>
        <p:sp>
          <p:nvSpPr>
            <p:cNvPr id="13" name="Rounded Rectangle 12"/>
            <p:cNvSpPr>
              <a:spLocks noChangeAspect="1"/>
            </p:cNvSpPr>
            <p:nvPr/>
          </p:nvSpPr>
          <p:spPr>
            <a:xfrm>
              <a:off x="1784729" y="1391668"/>
              <a:ext cx="1032733" cy="73152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 Objectives    and Values</a:t>
              </a:r>
            </a:p>
          </p:txBody>
        </p:sp>
        <p:sp>
          <p:nvSpPr>
            <p:cNvPr id="14" name="Rounded Rectangle 13"/>
            <p:cNvSpPr>
              <a:spLocks noChangeAspect="1"/>
            </p:cNvSpPr>
            <p:nvPr/>
          </p:nvSpPr>
          <p:spPr>
            <a:xfrm>
              <a:off x="7702003" y="1371600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spc="-40" dirty="0"/>
                <a:t>What Happens After the Study</a:t>
              </a:r>
            </a:p>
          </p:txBody>
        </p:sp>
        <p:sp>
          <p:nvSpPr>
            <p:cNvPr id="15" name="Rounded Rectangle 14"/>
            <p:cNvSpPr>
              <a:spLocks noChangeAspect="1"/>
            </p:cNvSpPr>
            <p:nvPr/>
          </p:nvSpPr>
          <p:spPr>
            <a:xfrm>
              <a:off x="6204180" y="1383786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Expected  Outcomes</a:t>
              </a:r>
            </a:p>
            <a:p>
              <a:pPr algn="ctr"/>
              <a:r>
                <a:rPr lang="en-US" sz="1100" b="1" dirty="0"/>
                <a:t>and Progress</a:t>
              </a:r>
            </a:p>
          </p:txBody>
        </p:sp>
        <p:sp>
          <p:nvSpPr>
            <p:cNvPr id="16" name="Rounded Rectangle 15"/>
            <p:cNvSpPr>
              <a:spLocks noChangeAspect="1"/>
            </p:cNvSpPr>
            <p:nvPr/>
          </p:nvSpPr>
          <p:spPr>
            <a:xfrm>
              <a:off x="4770337" y="1371600"/>
              <a:ext cx="102086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sz="1100" b="1" spc="-30" dirty="0">
                  <a:solidFill>
                    <a:schemeClr val="bg1"/>
                  </a:solidFill>
                </a:rPr>
                <a:t>Interventions </a:t>
              </a:r>
            </a:p>
          </p:txBody>
        </p:sp>
        <p:sp>
          <p:nvSpPr>
            <p:cNvPr id="17" name="Right Arrow 16"/>
            <p:cNvSpPr>
              <a:spLocks noChangeAspect="1"/>
            </p:cNvSpPr>
            <p:nvPr/>
          </p:nvSpPr>
          <p:spPr>
            <a:xfrm>
              <a:off x="2903349" y="1638075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8" name="Right Arrow 17"/>
            <p:cNvSpPr>
              <a:spLocks noChangeAspect="1"/>
            </p:cNvSpPr>
            <p:nvPr/>
          </p:nvSpPr>
          <p:spPr>
            <a:xfrm>
              <a:off x="4413808" y="1636039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9" name="Right Arrow 18"/>
            <p:cNvSpPr>
              <a:spLocks noChangeAspect="1"/>
            </p:cNvSpPr>
            <p:nvPr/>
          </p:nvSpPr>
          <p:spPr>
            <a:xfrm>
              <a:off x="5870805" y="1645033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0" name="Right Arrow 19"/>
            <p:cNvSpPr>
              <a:spLocks noChangeAspect="1"/>
            </p:cNvSpPr>
            <p:nvPr/>
          </p:nvSpPr>
          <p:spPr>
            <a:xfrm>
              <a:off x="7351658" y="1653743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</p:grpSp>
    </p:spTree>
    <p:extLst>
      <p:ext uri="{BB962C8B-B14F-4D97-AF65-F5344CB8AC3E}">
        <p14:creationId xmlns:p14="http://schemas.microsoft.com/office/powerpoint/2010/main" val="3905621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42A1C0"/>
                </a:solidFill>
                <a:latin typeface="Calibri"/>
                <a:cs typeface="Calibri"/>
              </a:rPr>
              <a:t>California state agency partners?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775" y="2413076"/>
            <a:ext cx="7315200" cy="3581400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Calibri"/>
                <a:cs typeface="Calibri"/>
              </a:rPr>
              <a:t>Department of Rehabilitation (lead entity)</a:t>
            </a:r>
          </a:p>
          <a:p>
            <a:pPr marL="0" indent="0" algn="ctr">
              <a:buNone/>
            </a:pPr>
            <a:endParaRPr lang="en-US" sz="2400" dirty="0">
              <a:latin typeface="Calibri"/>
              <a:cs typeface="Calibri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latin typeface="Calibri"/>
                <a:cs typeface="Calibri"/>
              </a:rPr>
              <a:t>Department of Education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latin typeface="Calibri"/>
                <a:cs typeface="Calibri"/>
              </a:rPr>
              <a:t>Employment Development Department</a:t>
            </a:r>
          </a:p>
          <a:p>
            <a:pPr marL="0" indent="0" algn="ctr">
              <a:spcBef>
                <a:spcPts val="300"/>
              </a:spcBef>
              <a:buNone/>
            </a:pPr>
            <a:r>
              <a:rPr lang="en-US" sz="2400" dirty="0">
                <a:latin typeface="Calibri"/>
                <a:cs typeface="Calibri"/>
              </a:rPr>
              <a:t>Department of Developmental Services</a:t>
            </a:r>
          </a:p>
          <a:p>
            <a:pPr marL="0" indent="0" algn="ctr">
              <a:spcBef>
                <a:spcPts val="300"/>
              </a:spcBef>
              <a:buNone/>
            </a:pPr>
            <a:r>
              <a:rPr lang="en-US" sz="2400" dirty="0">
                <a:latin typeface="Calibri"/>
                <a:cs typeface="Calibri"/>
              </a:rPr>
              <a:t>Department of Health Care Services</a:t>
            </a:r>
          </a:p>
          <a:p>
            <a:pPr marL="0" indent="0" algn="ctr">
              <a:spcBef>
                <a:spcPts val="300"/>
              </a:spcBef>
              <a:buNone/>
            </a:pPr>
            <a:r>
              <a:rPr lang="en-US" sz="2400" dirty="0">
                <a:latin typeface="Calibri"/>
                <a:cs typeface="Calibri"/>
              </a:rPr>
              <a:t>Department of Social Services</a:t>
            </a: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fld id="{2B2C7C5F-7E48-4783-96F2-9FFB0D320079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25161" y="1295400"/>
            <a:ext cx="8388277" cy="751588"/>
            <a:chOff x="346459" y="2507736"/>
            <a:chExt cx="8388277" cy="751588"/>
          </a:xfrm>
        </p:grpSpPr>
        <p:sp>
          <p:nvSpPr>
            <p:cNvPr id="8" name="Right Arrow 7"/>
            <p:cNvSpPr>
              <a:spLocks noChangeAspect="1"/>
            </p:cNvSpPr>
            <p:nvPr/>
          </p:nvSpPr>
          <p:spPr>
            <a:xfrm>
              <a:off x="1454909" y="2774211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9" name="Rounded Rectangle 8"/>
            <p:cNvSpPr>
              <a:spLocks noChangeAspect="1"/>
            </p:cNvSpPr>
            <p:nvPr/>
          </p:nvSpPr>
          <p:spPr>
            <a:xfrm>
              <a:off x="346459" y="2527542"/>
              <a:ext cx="1034686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The Goal</a:t>
              </a:r>
            </a:p>
          </p:txBody>
        </p:sp>
        <p:sp>
          <p:nvSpPr>
            <p:cNvPr id="10" name="Rounded Rectangle 9"/>
            <p:cNvSpPr>
              <a:spLocks noChangeAspect="1"/>
            </p:cNvSpPr>
            <p:nvPr/>
          </p:nvSpPr>
          <p:spPr>
            <a:xfrm>
              <a:off x="3268566" y="2507736"/>
              <a:ext cx="1032733" cy="73152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Partner Agencies  and LEAs</a:t>
              </a:r>
            </a:p>
          </p:txBody>
        </p:sp>
        <p:sp>
          <p:nvSpPr>
            <p:cNvPr id="11" name="Rounded Rectangle 10"/>
            <p:cNvSpPr>
              <a:spLocks noChangeAspect="1"/>
            </p:cNvSpPr>
            <p:nvPr/>
          </p:nvSpPr>
          <p:spPr>
            <a:xfrm>
              <a:off x="1784729" y="2527804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 Objectives    and Values</a:t>
              </a:r>
            </a:p>
          </p:txBody>
        </p:sp>
        <p:sp>
          <p:nvSpPr>
            <p:cNvPr id="12" name="Rounded Rectangle 11"/>
            <p:cNvSpPr>
              <a:spLocks noChangeAspect="1"/>
            </p:cNvSpPr>
            <p:nvPr/>
          </p:nvSpPr>
          <p:spPr>
            <a:xfrm>
              <a:off x="7702003" y="2507736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spc="-40" dirty="0"/>
                <a:t>What Happens After the Study</a:t>
              </a:r>
            </a:p>
          </p:txBody>
        </p:sp>
        <p:sp>
          <p:nvSpPr>
            <p:cNvPr id="13" name="Rounded Rectangle 12"/>
            <p:cNvSpPr>
              <a:spLocks noChangeAspect="1"/>
            </p:cNvSpPr>
            <p:nvPr/>
          </p:nvSpPr>
          <p:spPr>
            <a:xfrm>
              <a:off x="6204180" y="2519922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Expected  Outcomes</a:t>
              </a:r>
            </a:p>
            <a:p>
              <a:pPr algn="ctr"/>
              <a:r>
                <a:rPr lang="en-US" sz="1100" b="1" dirty="0"/>
                <a:t>and Progress</a:t>
              </a:r>
            </a:p>
          </p:txBody>
        </p:sp>
        <p:sp>
          <p:nvSpPr>
            <p:cNvPr id="14" name="Rounded Rectangle 13"/>
            <p:cNvSpPr>
              <a:spLocks noChangeAspect="1"/>
            </p:cNvSpPr>
            <p:nvPr/>
          </p:nvSpPr>
          <p:spPr>
            <a:xfrm>
              <a:off x="4770337" y="2507736"/>
              <a:ext cx="102086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sz="1100" b="1" spc="-30" dirty="0">
                  <a:solidFill>
                    <a:schemeClr val="bg1"/>
                  </a:solidFill>
                </a:rPr>
                <a:t>Interventions </a:t>
              </a:r>
            </a:p>
          </p:txBody>
        </p:sp>
        <p:sp>
          <p:nvSpPr>
            <p:cNvPr id="15" name="Right Arrow 14"/>
            <p:cNvSpPr>
              <a:spLocks noChangeAspect="1"/>
            </p:cNvSpPr>
            <p:nvPr/>
          </p:nvSpPr>
          <p:spPr>
            <a:xfrm>
              <a:off x="2903349" y="2774211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6" name="Right Arrow 15"/>
            <p:cNvSpPr>
              <a:spLocks noChangeAspect="1"/>
            </p:cNvSpPr>
            <p:nvPr/>
          </p:nvSpPr>
          <p:spPr>
            <a:xfrm>
              <a:off x="4413808" y="2772175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7" name="Right Arrow 16"/>
            <p:cNvSpPr>
              <a:spLocks noChangeAspect="1"/>
            </p:cNvSpPr>
            <p:nvPr/>
          </p:nvSpPr>
          <p:spPr>
            <a:xfrm>
              <a:off x="5870805" y="2781169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8" name="Right Arrow 17"/>
            <p:cNvSpPr>
              <a:spLocks noChangeAspect="1"/>
            </p:cNvSpPr>
            <p:nvPr/>
          </p:nvSpPr>
          <p:spPr>
            <a:xfrm>
              <a:off x="7351658" y="2789879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</p:grpSp>
      <p:sp>
        <p:nvSpPr>
          <p:cNvPr id="19" name="AutoShape 2" descr="Logo of CA D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http://laapa.org/images/California_ED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882" y="5590032"/>
            <a:ext cx="1025736" cy="7693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bloximages.chicago2.vip.townnews.com/napavalleyregister.com/content/tncms/assets/v3/editorial/2/4f/24ffac91-08ab-53de-86bf-aaec19ca79fb/554bba725eb88.image.jpg?resize=620%2C6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711" y="5634733"/>
            <a:ext cx="721745" cy="7217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rehab.cahwnet.gov/images/DDS-Logo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808" y="5818701"/>
            <a:ext cx="1398577" cy="3538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rehab.cahwnet.gov/Public/Strategic-Plan-2013-2018-images/DOR-Logo-on-Strategic-Pla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98" y="5616666"/>
            <a:ext cx="835025" cy="71603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chhs.data.ca.gov/views/bsz2-ubrk/files/-9CprbyOE9Zb-mGxq66ZIoMILXsrCyBYo4A9fvqi3zY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512" y="5718651"/>
            <a:ext cx="1219200" cy="512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cafoodbanks.org/sites/default/files/cdss-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522" y="5385325"/>
            <a:ext cx="760549" cy="7605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878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42A1C0"/>
                </a:solidFill>
                <a:latin typeface="Calibri"/>
                <a:cs typeface="Calibri"/>
              </a:rPr>
              <a:t>California community partners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55331"/>
            <a:ext cx="7772400" cy="3098631"/>
          </a:xfrm>
        </p:spPr>
        <p:txBody>
          <a:bodyPr numCol="2">
            <a:normAutofit fontScale="47500" lnSpcReduction="20000"/>
          </a:bodyPr>
          <a:lstStyle/>
          <a:p>
            <a:pPr marL="800100" lvl="1" indent="-228600">
              <a:buFont typeface="Arial" panose="020B0604020202020204" pitchFamily="34" charset="0"/>
              <a:buChar char="•"/>
            </a:pPr>
            <a:r>
              <a:rPr lang="en-US" sz="3400" dirty="0">
                <a:latin typeface="Calibri"/>
                <a:cs typeface="Calibri"/>
              </a:rPr>
              <a:t>Oakland USD </a:t>
            </a:r>
          </a:p>
          <a:p>
            <a:pPr marL="800100" lvl="1" indent="-228600">
              <a:buFont typeface="Arial" panose="020B0604020202020204" pitchFamily="34" charset="0"/>
              <a:buChar char="•"/>
            </a:pPr>
            <a:r>
              <a:rPr lang="en-US" sz="3400" dirty="0">
                <a:latin typeface="Calibri"/>
                <a:cs typeface="Calibri"/>
              </a:rPr>
              <a:t>Vallejo City USD</a:t>
            </a:r>
          </a:p>
          <a:p>
            <a:pPr marL="800100" lvl="1" indent="-228600">
              <a:buFont typeface="Arial" panose="020B0604020202020204" pitchFamily="34" charset="0"/>
              <a:buChar char="•"/>
            </a:pPr>
            <a:r>
              <a:rPr lang="en-US" sz="3400" dirty="0">
                <a:latin typeface="Calibri"/>
                <a:cs typeface="Calibri"/>
              </a:rPr>
              <a:t>Solano COE</a:t>
            </a:r>
          </a:p>
          <a:p>
            <a:pPr marL="800100" lvl="1" indent="-228600">
              <a:buFont typeface="Arial" panose="020B0604020202020204" pitchFamily="34" charset="0"/>
              <a:buChar char="•"/>
            </a:pPr>
            <a:r>
              <a:rPr lang="en-US" sz="3400" dirty="0">
                <a:latin typeface="Calibri"/>
                <a:cs typeface="Calibri"/>
              </a:rPr>
              <a:t>West Contra Costa USD</a:t>
            </a:r>
          </a:p>
          <a:p>
            <a:pPr marL="800100" lvl="1" indent="-228600">
              <a:buFont typeface="Arial" panose="020B0604020202020204" pitchFamily="34" charset="0"/>
              <a:buChar char="•"/>
            </a:pPr>
            <a:r>
              <a:rPr lang="en-US" sz="3400" dirty="0">
                <a:latin typeface="Calibri"/>
                <a:cs typeface="Calibri"/>
              </a:rPr>
              <a:t>Desert Mountain SELPA</a:t>
            </a:r>
          </a:p>
          <a:p>
            <a:pPr marL="800100" lvl="1" indent="-228600">
              <a:buFont typeface="Arial" panose="020B0604020202020204" pitchFamily="34" charset="0"/>
              <a:buChar char="•"/>
            </a:pPr>
            <a:r>
              <a:rPr lang="en-US" sz="3400" dirty="0">
                <a:latin typeface="Calibri"/>
                <a:cs typeface="Calibri"/>
              </a:rPr>
              <a:t>Riverside COE</a:t>
            </a:r>
          </a:p>
          <a:p>
            <a:pPr marL="800100" lvl="1" indent="-228600">
              <a:buFont typeface="Arial" panose="020B0604020202020204" pitchFamily="34" charset="0"/>
              <a:buChar char="•"/>
            </a:pPr>
            <a:r>
              <a:rPr lang="en-US" sz="3400" dirty="0">
                <a:latin typeface="Calibri"/>
                <a:cs typeface="Calibri"/>
              </a:rPr>
              <a:t>San Bernardino City USD</a:t>
            </a:r>
          </a:p>
          <a:p>
            <a:pPr marL="800100" lvl="1" indent="-228600">
              <a:buFont typeface="Arial" panose="020B0604020202020204" pitchFamily="34" charset="0"/>
              <a:buChar char="•"/>
            </a:pPr>
            <a:r>
              <a:rPr lang="en-US" sz="3400" dirty="0">
                <a:latin typeface="Calibri"/>
                <a:cs typeface="Calibri"/>
              </a:rPr>
              <a:t>West End SELPA</a:t>
            </a:r>
          </a:p>
          <a:p>
            <a:pPr marL="800100" lvl="1" indent="-228600">
              <a:buFont typeface="Arial" panose="020B0604020202020204" pitchFamily="34" charset="0"/>
              <a:buChar char="•"/>
            </a:pPr>
            <a:r>
              <a:rPr lang="en-US" sz="3400" dirty="0">
                <a:latin typeface="Calibri"/>
                <a:cs typeface="Calibri"/>
              </a:rPr>
              <a:t>Los Angeles USD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400" dirty="0">
              <a:latin typeface="Calibri"/>
              <a:cs typeface="Calibri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3400" dirty="0">
              <a:latin typeface="Calibri"/>
              <a:cs typeface="Calibri"/>
            </a:endParaRPr>
          </a:p>
          <a:p>
            <a:pPr marL="457200" lvl="1" indent="0">
              <a:buNone/>
            </a:pPr>
            <a:endParaRPr lang="en-US" sz="3400" dirty="0">
              <a:latin typeface="Calibri"/>
              <a:cs typeface="Calibri"/>
            </a:endParaRPr>
          </a:p>
          <a:p>
            <a:pPr marL="177800" lvl="1" indent="-177800">
              <a:buFont typeface="Arial" panose="020B0604020202020204" pitchFamily="34" charset="0"/>
              <a:buChar char="•"/>
            </a:pPr>
            <a:r>
              <a:rPr lang="en-US" sz="3400" dirty="0" err="1">
                <a:latin typeface="Calibri"/>
                <a:cs typeface="Calibri"/>
              </a:rPr>
              <a:t>Centinela</a:t>
            </a:r>
            <a:r>
              <a:rPr lang="en-US" sz="3400" dirty="0">
                <a:latin typeface="Calibri"/>
                <a:cs typeface="Calibri"/>
              </a:rPr>
              <a:t> Valley UHSD</a:t>
            </a:r>
          </a:p>
          <a:p>
            <a:pPr marL="177800" lvl="1" indent="-177800">
              <a:buFont typeface="Arial" panose="020B0604020202020204" pitchFamily="34" charset="0"/>
              <a:buChar char="•"/>
            </a:pPr>
            <a:r>
              <a:rPr lang="en-US" sz="3400" dirty="0">
                <a:latin typeface="Calibri"/>
                <a:cs typeface="Calibri"/>
              </a:rPr>
              <a:t>Compton USD</a:t>
            </a:r>
          </a:p>
          <a:p>
            <a:pPr marL="177800" lvl="1" indent="-177800">
              <a:buFont typeface="Arial" panose="020B0604020202020204" pitchFamily="34" charset="0"/>
              <a:buChar char="•"/>
            </a:pPr>
            <a:r>
              <a:rPr lang="en-US" sz="3400" dirty="0">
                <a:latin typeface="Calibri"/>
                <a:cs typeface="Calibri"/>
              </a:rPr>
              <a:t>Long Beach USD</a:t>
            </a:r>
          </a:p>
          <a:p>
            <a:pPr marL="177800" lvl="1" indent="-177800">
              <a:buFont typeface="Arial" panose="020B0604020202020204" pitchFamily="34" charset="0"/>
              <a:buChar char="•"/>
            </a:pPr>
            <a:r>
              <a:rPr lang="en-US" sz="3400" dirty="0">
                <a:latin typeface="Calibri"/>
                <a:cs typeface="Calibri"/>
              </a:rPr>
              <a:t>Whittier UHSD</a:t>
            </a:r>
          </a:p>
          <a:p>
            <a:pPr marL="177800" lvl="1" indent="-177800">
              <a:buFont typeface="Arial" panose="020B0604020202020204" pitchFamily="34" charset="0"/>
              <a:buChar char="•"/>
            </a:pPr>
            <a:r>
              <a:rPr lang="en-US" sz="3400" dirty="0">
                <a:latin typeface="Calibri"/>
                <a:cs typeface="Calibri"/>
              </a:rPr>
              <a:t>Irvine USD</a:t>
            </a:r>
          </a:p>
          <a:p>
            <a:pPr marL="177800" lvl="1" indent="-177800">
              <a:buFont typeface="Arial" panose="020B0604020202020204" pitchFamily="34" charset="0"/>
              <a:buChar char="•"/>
            </a:pPr>
            <a:r>
              <a:rPr lang="en-US" sz="3400" dirty="0">
                <a:latin typeface="Calibri"/>
                <a:cs typeface="Calibri"/>
              </a:rPr>
              <a:t>San Diego USD</a:t>
            </a:r>
          </a:p>
          <a:p>
            <a:pPr marL="177800" lvl="1" indent="-177800">
              <a:buFont typeface="Arial" panose="020B0604020202020204" pitchFamily="34" charset="0"/>
              <a:buChar char="•"/>
            </a:pPr>
            <a:r>
              <a:rPr lang="en-US" sz="3400" dirty="0">
                <a:latin typeface="Calibri"/>
                <a:cs typeface="Calibri"/>
              </a:rPr>
              <a:t>Lodi USD</a:t>
            </a:r>
          </a:p>
          <a:p>
            <a:pPr marL="177800" lvl="1" indent="-177800">
              <a:buFont typeface="Arial" panose="020B0604020202020204" pitchFamily="34" charset="0"/>
              <a:buChar char="•"/>
            </a:pPr>
            <a:r>
              <a:rPr lang="en-US" sz="3400" dirty="0">
                <a:latin typeface="Calibri"/>
                <a:cs typeface="Calibri"/>
              </a:rPr>
              <a:t>East Side UHSD</a:t>
            </a:r>
          </a:p>
          <a:p>
            <a:pPr marL="177800" lvl="1" indent="-177800">
              <a:buFont typeface="Arial" panose="020B0604020202020204" pitchFamily="34" charset="0"/>
              <a:buChar char="•"/>
            </a:pPr>
            <a:r>
              <a:rPr lang="en-US" sz="3400" dirty="0">
                <a:latin typeface="Calibri"/>
                <a:cs typeface="Calibri"/>
              </a:rPr>
              <a:t>Expandability (covers Santa Clara USD, Milpitas USD, Santa Clara COE)</a:t>
            </a:r>
          </a:p>
          <a:p>
            <a:pPr marL="0" indent="0"/>
            <a:endParaRPr lang="en-US" sz="24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en-US" sz="2400" dirty="0">
              <a:solidFill>
                <a:prstClr val="black"/>
              </a:solidFill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fld id="{2B2C7C5F-7E48-4783-96F2-9FFB0D320079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25161" y="1295400"/>
            <a:ext cx="8388277" cy="751588"/>
            <a:chOff x="346459" y="2507736"/>
            <a:chExt cx="8388277" cy="751588"/>
          </a:xfrm>
        </p:grpSpPr>
        <p:sp>
          <p:nvSpPr>
            <p:cNvPr id="9" name="Right Arrow 8"/>
            <p:cNvSpPr>
              <a:spLocks noChangeAspect="1"/>
            </p:cNvSpPr>
            <p:nvPr/>
          </p:nvSpPr>
          <p:spPr>
            <a:xfrm>
              <a:off x="1454909" y="2774211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0" name="Rounded Rectangle 9"/>
            <p:cNvSpPr>
              <a:spLocks noChangeAspect="1"/>
            </p:cNvSpPr>
            <p:nvPr/>
          </p:nvSpPr>
          <p:spPr>
            <a:xfrm>
              <a:off x="346459" y="2527542"/>
              <a:ext cx="1034686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The Goal</a:t>
              </a:r>
            </a:p>
          </p:txBody>
        </p:sp>
        <p:sp>
          <p:nvSpPr>
            <p:cNvPr id="11" name="Rounded Rectangle 10"/>
            <p:cNvSpPr>
              <a:spLocks noChangeAspect="1"/>
            </p:cNvSpPr>
            <p:nvPr/>
          </p:nvSpPr>
          <p:spPr>
            <a:xfrm>
              <a:off x="3268566" y="2507736"/>
              <a:ext cx="1032733" cy="731520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Partner Agencies  and LEAs</a:t>
              </a:r>
            </a:p>
          </p:txBody>
        </p:sp>
        <p:sp>
          <p:nvSpPr>
            <p:cNvPr id="12" name="Rounded Rectangle 11"/>
            <p:cNvSpPr>
              <a:spLocks noChangeAspect="1"/>
            </p:cNvSpPr>
            <p:nvPr/>
          </p:nvSpPr>
          <p:spPr>
            <a:xfrm>
              <a:off x="1784729" y="2527804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 Objectives    and Values</a:t>
              </a:r>
            </a:p>
          </p:txBody>
        </p:sp>
        <p:sp>
          <p:nvSpPr>
            <p:cNvPr id="13" name="Rounded Rectangle 12"/>
            <p:cNvSpPr>
              <a:spLocks noChangeAspect="1"/>
            </p:cNvSpPr>
            <p:nvPr/>
          </p:nvSpPr>
          <p:spPr>
            <a:xfrm>
              <a:off x="7702003" y="2507736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spc="-40" dirty="0"/>
                <a:t>What Happens After the Study</a:t>
              </a:r>
            </a:p>
          </p:txBody>
        </p:sp>
        <p:sp>
          <p:nvSpPr>
            <p:cNvPr id="14" name="Rounded Rectangle 13"/>
            <p:cNvSpPr>
              <a:spLocks noChangeAspect="1"/>
            </p:cNvSpPr>
            <p:nvPr/>
          </p:nvSpPr>
          <p:spPr>
            <a:xfrm>
              <a:off x="6204180" y="2519922"/>
              <a:ext cx="103273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Expected  Outcomes</a:t>
              </a:r>
            </a:p>
            <a:p>
              <a:pPr algn="ctr"/>
              <a:r>
                <a:rPr lang="en-US" sz="1100" b="1" dirty="0"/>
                <a:t>and Progress</a:t>
              </a:r>
            </a:p>
          </p:txBody>
        </p:sp>
        <p:sp>
          <p:nvSpPr>
            <p:cNvPr id="15" name="Rounded Rectangle 14"/>
            <p:cNvSpPr>
              <a:spLocks noChangeAspect="1"/>
            </p:cNvSpPr>
            <p:nvPr/>
          </p:nvSpPr>
          <p:spPr>
            <a:xfrm>
              <a:off x="4770337" y="2507736"/>
              <a:ext cx="1020863" cy="731520"/>
            </a:xfrm>
            <a:prstGeom prst="roundRect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sz="1100" b="1" spc="-30" dirty="0">
                  <a:solidFill>
                    <a:schemeClr val="bg1"/>
                  </a:solidFill>
                </a:rPr>
                <a:t>Interventions </a:t>
              </a:r>
            </a:p>
          </p:txBody>
        </p:sp>
        <p:sp>
          <p:nvSpPr>
            <p:cNvPr id="16" name="Right Arrow 15"/>
            <p:cNvSpPr>
              <a:spLocks noChangeAspect="1"/>
            </p:cNvSpPr>
            <p:nvPr/>
          </p:nvSpPr>
          <p:spPr>
            <a:xfrm>
              <a:off x="2903349" y="2774211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7" name="Right Arrow 16"/>
            <p:cNvSpPr>
              <a:spLocks noChangeAspect="1"/>
            </p:cNvSpPr>
            <p:nvPr/>
          </p:nvSpPr>
          <p:spPr>
            <a:xfrm>
              <a:off x="4413808" y="2772175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8" name="Right Arrow 17"/>
            <p:cNvSpPr>
              <a:spLocks noChangeAspect="1"/>
            </p:cNvSpPr>
            <p:nvPr/>
          </p:nvSpPr>
          <p:spPr>
            <a:xfrm>
              <a:off x="5870805" y="2781169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9" name="Right Arrow 18"/>
            <p:cNvSpPr>
              <a:spLocks noChangeAspect="1"/>
            </p:cNvSpPr>
            <p:nvPr/>
          </p:nvSpPr>
          <p:spPr>
            <a:xfrm>
              <a:off x="7351658" y="2789879"/>
              <a:ext cx="285750" cy="274320"/>
            </a:xfrm>
            <a:prstGeom prst="rightArrow">
              <a:avLst/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44410" y="5029200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/>
                <a:cs typeface="Calibri"/>
              </a:rPr>
              <a:t>Statewide Network of Family Resource Centers:                                                     </a:t>
            </a:r>
            <a:r>
              <a:rPr lang="en-US" dirty="0">
                <a:latin typeface="Calibri"/>
                <a:cs typeface="Calibri"/>
              </a:rPr>
              <a:t>Coordinator:  San Diego Exceptional Family Resource Center</a:t>
            </a:r>
          </a:p>
          <a:p>
            <a:pPr algn="ctr"/>
            <a:endParaRPr lang="en-US" sz="2400" dirty="0">
              <a:solidFill>
                <a:srgbClr val="C00000"/>
              </a:solidFill>
              <a:latin typeface="Calibri"/>
              <a:cs typeface="Calibri"/>
            </a:endParaRP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Calibri"/>
                <a:cs typeface="Calibri"/>
              </a:rPr>
              <a:t>San Diego State University’s Interwork Institute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209800"/>
            <a:ext cx="7696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libri"/>
                <a:cs typeface="Calibri"/>
              </a:rPr>
              <a:t>Local Education Agencies: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787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0000FF"/>
      </a:folHlink>
    </a:clrScheme>
    <a:fontScheme name="Custom 1">
      <a:majorFont>
        <a:latin typeface="StoneSansITCStd SemiBold"/>
        <a:ea typeface=""/>
        <a:cs typeface=""/>
      </a:majorFont>
      <a:minorFont>
        <a:latin typeface="StoneSansITCStd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3550</TotalTime>
  <Words>1084</Words>
  <Application>Microsoft Macintosh PowerPoint</Application>
  <PresentationFormat>On-screen Show (4:3)</PresentationFormat>
  <Paragraphs>305</Paragraphs>
  <Slides>19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Courier New</vt:lpstr>
      <vt:lpstr>Impact</vt:lpstr>
      <vt:lpstr>StoneSansITCStd Medium</vt:lpstr>
      <vt:lpstr>StoneSansITCStd SemiBold</vt:lpstr>
      <vt:lpstr>Trebuchet MS</vt:lpstr>
      <vt:lpstr>Office Theme</vt:lpstr>
      <vt:lpstr>The CaPROMISE Initiative A study on increasing self-sufficiency of youth with disabilities on SSI and their families</vt:lpstr>
      <vt:lpstr>Overview of CaPROMISE</vt:lpstr>
      <vt:lpstr>What is the goal of CaPROMISE?</vt:lpstr>
      <vt:lpstr>Significant challenges to self-sufficiency</vt:lpstr>
      <vt:lpstr>Objectives and Values of CaPROMISE</vt:lpstr>
      <vt:lpstr>Objectives and Values of CaPROMISE</vt:lpstr>
      <vt:lpstr>Objectives and Values of CaPROMISE</vt:lpstr>
      <vt:lpstr>California state agency partners?</vt:lpstr>
      <vt:lpstr>California community partners</vt:lpstr>
      <vt:lpstr>Interventions</vt:lpstr>
      <vt:lpstr>Interventions</vt:lpstr>
      <vt:lpstr>Interventions</vt:lpstr>
      <vt:lpstr>Interventions</vt:lpstr>
      <vt:lpstr>Interventions</vt:lpstr>
      <vt:lpstr>Performance Measures and Outcomes</vt:lpstr>
      <vt:lpstr>Performance as of August 1, 2018 </vt:lpstr>
      <vt:lpstr>Lessons Learned </vt:lpstr>
      <vt:lpstr>What happens when the study is over?</vt:lpstr>
      <vt:lpstr>Visit the website</vt:lpstr>
    </vt:vector>
  </TitlesOfParts>
  <Company>Microsoft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Trudy Jacobson</dc:creator>
  <cp:lastModifiedBy>Microsoft Office User</cp:lastModifiedBy>
  <cp:revision>188</cp:revision>
  <cp:lastPrinted>2015-06-23T18:09:13Z</cp:lastPrinted>
  <dcterms:created xsi:type="dcterms:W3CDTF">2011-04-14T21:46:28Z</dcterms:created>
  <dcterms:modified xsi:type="dcterms:W3CDTF">2018-07-12T13:09:36Z</dcterms:modified>
</cp:coreProperties>
</file>